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Montserrat" panose="020B0604020202020204" charset="0"/>
      <p:regular r:id="rId16"/>
      <p:bold r:id="rId17"/>
      <p:italic r:id="rId18"/>
      <p:boldItalic r:id="rId19"/>
    </p:embeddedFont>
    <p:embeddedFont>
      <p:font typeface="La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66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697632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078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af634afb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caf634afb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Zaynab</a:t>
            </a:r>
            <a:endParaRPr/>
          </a:p>
        </p:txBody>
      </p:sp>
    </p:spTree>
    <p:extLst>
      <p:ext uri="{BB962C8B-B14F-4D97-AF65-F5344CB8AC3E}">
        <p14:creationId xmlns:p14="http://schemas.microsoft.com/office/powerpoint/2010/main" val="4240452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af634afb9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caf634afb9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09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af634af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caf634af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5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af634afb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caf634afb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79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a5ba9977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a5ba9977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53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aaa42f3c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caaa42f3c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9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ba091f39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ba091f3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Zaynab</a:t>
            </a:r>
            <a:endParaRPr/>
          </a:p>
        </p:txBody>
      </p:sp>
    </p:spTree>
    <p:extLst>
      <p:ext uri="{BB962C8B-B14F-4D97-AF65-F5344CB8AC3E}">
        <p14:creationId xmlns:p14="http://schemas.microsoft.com/office/powerpoint/2010/main" val="81333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aa0485a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aa0485a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Zaynab</a:t>
            </a:r>
            <a:endParaRPr/>
          </a:p>
        </p:txBody>
      </p:sp>
    </p:spTree>
    <p:extLst>
      <p:ext uri="{BB962C8B-B14F-4D97-AF65-F5344CB8AC3E}">
        <p14:creationId xmlns:p14="http://schemas.microsoft.com/office/powerpoint/2010/main" val="251167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aeb476d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aeb476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Zaynab</a:t>
            </a:r>
            <a:endParaRPr/>
          </a:p>
        </p:txBody>
      </p:sp>
    </p:spTree>
    <p:extLst>
      <p:ext uri="{BB962C8B-B14F-4D97-AF65-F5344CB8AC3E}">
        <p14:creationId xmlns:p14="http://schemas.microsoft.com/office/powerpoint/2010/main" val="64783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aeb476d6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aeb476d6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85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aeb476d6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caeb476d6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Zaynab</a:t>
            </a:r>
            <a:endParaRPr/>
          </a:p>
        </p:txBody>
      </p:sp>
    </p:spTree>
    <p:extLst>
      <p:ext uri="{BB962C8B-B14F-4D97-AF65-F5344CB8AC3E}">
        <p14:creationId xmlns:p14="http://schemas.microsoft.com/office/powerpoint/2010/main" val="98130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caeb476d6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caeb476d6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47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038100" y="1418350"/>
            <a:ext cx="6105900" cy="1930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400" b="1"/>
              <a:t>Halton Hills Youth Centers Project-</a:t>
            </a:r>
            <a:endParaRPr sz="3400" b="1"/>
          </a:p>
          <a:p>
            <a:pPr marL="0" lvl="0" indent="0" algn="l" rtl="0">
              <a:spcBef>
                <a:spcPts val="0"/>
              </a:spcBef>
              <a:spcAft>
                <a:spcPts val="0"/>
              </a:spcAft>
              <a:buSzPts val="990"/>
              <a:buNone/>
            </a:pPr>
            <a:r>
              <a:rPr lang="en" sz="3400" b="1"/>
              <a:t>Husni and Zaynab</a:t>
            </a:r>
            <a:endParaRPr sz="3400" b="1"/>
          </a:p>
        </p:txBody>
      </p:sp>
      <p:sp>
        <p:nvSpPr>
          <p:cNvPr id="135" name="Google Shape;135;p13"/>
          <p:cNvSpPr txBox="1"/>
          <p:nvPr/>
        </p:nvSpPr>
        <p:spPr>
          <a:xfrm>
            <a:off x="3927950" y="3204650"/>
            <a:ext cx="478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Lato"/>
                <a:ea typeface="Lato"/>
                <a:cs typeface="Lato"/>
                <a:sym typeface="Lato"/>
              </a:rPr>
              <a:t>The Process and Development of the New Youth Center Programs</a:t>
            </a:r>
            <a:endParaRPr>
              <a:solidFill>
                <a:srgbClr val="FFFFFF"/>
              </a:solidFill>
              <a:latin typeface="Lato"/>
              <a:ea typeface="Lato"/>
              <a:cs typeface="Lato"/>
              <a:sym typeface="Lato"/>
            </a:endParaRPr>
          </a:p>
        </p:txBody>
      </p:sp>
      <p:sp>
        <p:nvSpPr>
          <p:cNvPr id="136" name="Google Shape;136;p13"/>
          <p:cNvSpPr/>
          <p:nvPr/>
        </p:nvSpPr>
        <p:spPr>
          <a:xfrm>
            <a:off x="0" y="0"/>
            <a:ext cx="140650" cy="190875"/>
          </a:xfrm>
          <a:prstGeom prst="rect">
            <a:avLst/>
          </a:prstGeom>
        </p:spPr>
        <p:txBody>
          <a:bodyPr>
            <a:prstTxWarp prst="textPlain">
              <a:avLst/>
            </a:prstTxWarp>
          </a:bodyPr>
          <a:lstStyle/>
          <a:p>
            <a:pPr lvl="0" algn="ctr"/>
            <a:r>
              <a:rPr b="0" i="0">
                <a:ln>
                  <a:noFill/>
                </a:ln>
                <a:solidFill>
                  <a:schemeClr val="lt2"/>
                </a:solidFill>
                <a:latin typeface="Arial"/>
              </a:rPr>
              <a: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1297500" y="393750"/>
            <a:ext cx="7038900" cy="52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Results of the Instagram Survey</a:t>
            </a:r>
            <a:endParaRPr b="1"/>
          </a:p>
        </p:txBody>
      </p:sp>
      <p:pic>
        <p:nvPicPr>
          <p:cNvPr id="216" name="Google Shape;216;p22" title="Chart"/>
          <p:cNvPicPr preferRelativeResize="0"/>
          <p:nvPr/>
        </p:nvPicPr>
        <p:blipFill>
          <a:blip r:embed="rId3">
            <a:alphaModFix/>
          </a:blip>
          <a:stretch>
            <a:fillRect/>
          </a:stretch>
        </p:blipFill>
        <p:spPr>
          <a:xfrm>
            <a:off x="2797700" y="2265676"/>
            <a:ext cx="3369300" cy="2086175"/>
          </a:xfrm>
          <a:prstGeom prst="rect">
            <a:avLst/>
          </a:prstGeom>
          <a:noFill/>
          <a:ln>
            <a:noFill/>
          </a:ln>
        </p:spPr>
      </p:pic>
      <p:sp>
        <p:nvSpPr>
          <p:cNvPr id="217" name="Google Shape;217;p22"/>
          <p:cNvSpPr txBox="1">
            <a:spLocks noGrp="1"/>
          </p:cNvSpPr>
          <p:nvPr>
            <p:ph type="body" idx="1"/>
          </p:nvPr>
        </p:nvSpPr>
        <p:spPr>
          <a:xfrm>
            <a:off x="1297500" y="1116150"/>
            <a:ext cx="6608400" cy="4344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1200"/>
              </a:spcAft>
              <a:buNone/>
            </a:pPr>
            <a:r>
              <a:rPr lang="en" sz="1600"/>
              <a:t>Responses: 95</a:t>
            </a:r>
            <a:endParaRPr sz="1600"/>
          </a:p>
        </p:txBody>
      </p:sp>
      <p:pic>
        <p:nvPicPr>
          <p:cNvPr id="218" name="Google Shape;218;p22"/>
          <p:cNvPicPr preferRelativeResize="0"/>
          <p:nvPr/>
        </p:nvPicPr>
        <p:blipFill rotWithShape="1">
          <a:blip r:embed="rId4">
            <a:alphaModFix/>
          </a:blip>
          <a:srcRect t="5351" b="12187"/>
          <a:stretch/>
        </p:blipFill>
        <p:spPr>
          <a:xfrm>
            <a:off x="6723175" y="1662137"/>
            <a:ext cx="1918150" cy="3293253"/>
          </a:xfrm>
          <a:prstGeom prst="rect">
            <a:avLst/>
          </a:prstGeom>
          <a:noFill/>
          <a:ln>
            <a:noFill/>
          </a:ln>
        </p:spPr>
      </p:pic>
      <p:pic>
        <p:nvPicPr>
          <p:cNvPr id="219" name="Google Shape;219;p22"/>
          <p:cNvPicPr preferRelativeResize="0"/>
          <p:nvPr/>
        </p:nvPicPr>
        <p:blipFill rotWithShape="1">
          <a:blip r:embed="rId5">
            <a:alphaModFix/>
          </a:blip>
          <a:srcRect t="5285" b="12253"/>
          <a:stretch/>
        </p:blipFill>
        <p:spPr>
          <a:xfrm>
            <a:off x="482150" y="1662137"/>
            <a:ext cx="1918150" cy="3293253"/>
          </a:xfrm>
          <a:prstGeom prst="rect">
            <a:avLst/>
          </a:prstGeom>
          <a:noFill/>
          <a:ln>
            <a:noFill/>
          </a:ln>
        </p:spPr>
      </p:pic>
      <p:sp>
        <p:nvSpPr>
          <p:cNvPr id="220" name="Google Shape;220;p22"/>
          <p:cNvSpPr/>
          <p:nvPr/>
        </p:nvSpPr>
        <p:spPr>
          <a:xfrm>
            <a:off x="0" y="1"/>
            <a:ext cx="190875" cy="221001"/>
          </a:xfrm>
          <a:prstGeom prst="rect">
            <a:avLst/>
          </a:prstGeom>
        </p:spPr>
        <p:txBody>
          <a:bodyPr>
            <a:prstTxWarp prst="textPlain">
              <a:avLst/>
            </a:prstTxWarp>
          </a:bodyPr>
          <a:lstStyle/>
          <a:p>
            <a:pPr lvl="0" algn="ctr"/>
            <a:r>
              <a:rPr b="0" i="0">
                <a:ln>
                  <a:noFill/>
                </a:ln>
                <a:solidFill>
                  <a:schemeClr val="lt2"/>
                </a:solidFill>
                <a:latin typeface="Arial"/>
              </a:rPr>
              <a:t>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10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fade">
                                      <p:cBhvr>
                                        <p:cTn id="1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3" title="Chart"/>
          <p:cNvPicPr preferRelativeResize="0"/>
          <p:nvPr/>
        </p:nvPicPr>
        <p:blipFill>
          <a:blip r:embed="rId3">
            <a:alphaModFix/>
          </a:blip>
          <a:stretch>
            <a:fillRect/>
          </a:stretch>
        </p:blipFill>
        <p:spPr>
          <a:xfrm>
            <a:off x="4462750" y="895648"/>
            <a:ext cx="3415274" cy="1978179"/>
          </a:xfrm>
          <a:prstGeom prst="rect">
            <a:avLst/>
          </a:prstGeom>
          <a:noFill/>
          <a:ln>
            <a:noFill/>
          </a:ln>
        </p:spPr>
      </p:pic>
      <p:pic>
        <p:nvPicPr>
          <p:cNvPr id="226" name="Google Shape;226;p23" title="Chart"/>
          <p:cNvPicPr preferRelativeResize="0"/>
          <p:nvPr/>
        </p:nvPicPr>
        <p:blipFill>
          <a:blip r:embed="rId4">
            <a:alphaModFix/>
          </a:blip>
          <a:stretch>
            <a:fillRect/>
          </a:stretch>
        </p:blipFill>
        <p:spPr>
          <a:xfrm>
            <a:off x="4462750" y="2933573"/>
            <a:ext cx="3415275" cy="2172723"/>
          </a:xfrm>
          <a:prstGeom prst="rect">
            <a:avLst/>
          </a:prstGeom>
          <a:noFill/>
          <a:ln>
            <a:noFill/>
          </a:ln>
        </p:spPr>
      </p:pic>
      <p:pic>
        <p:nvPicPr>
          <p:cNvPr id="227" name="Google Shape;227;p23"/>
          <p:cNvPicPr preferRelativeResize="0"/>
          <p:nvPr/>
        </p:nvPicPr>
        <p:blipFill rotWithShape="1">
          <a:blip r:embed="rId5">
            <a:alphaModFix/>
          </a:blip>
          <a:srcRect t="5389" b="12326"/>
          <a:stretch/>
        </p:blipFill>
        <p:spPr>
          <a:xfrm>
            <a:off x="1173925" y="1106113"/>
            <a:ext cx="2155874" cy="3693274"/>
          </a:xfrm>
          <a:prstGeom prst="rect">
            <a:avLst/>
          </a:prstGeom>
          <a:noFill/>
          <a:ln>
            <a:noFill/>
          </a:ln>
        </p:spPr>
      </p:pic>
      <p:sp>
        <p:nvSpPr>
          <p:cNvPr id="228" name="Google Shape;228;p23"/>
          <p:cNvSpPr txBox="1">
            <a:spLocks noGrp="1"/>
          </p:cNvSpPr>
          <p:nvPr>
            <p:ph type="title"/>
          </p:nvPr>
        </p:nvSpPr>
        <p:spPr>
          <a:xfrm>
            <a:off x="1297500" y="393750"/>
            <a:ext cx="7038900" cy="52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Results of the Instagram Survey</a:t>
            </a:r>
            <a:endParaRPr b="1"/>
          </a:p>
        </p:txBody>
      </p:sp>
      <p:sp>
        <p:nvSpPr>
          <p:cNvPr id="229" name="Google Shape;229;p23"/>
          <p:cNvSpPr/>
          <p:nvPr/>
        </p:nvSpPr>
        <p:spPr>
          <a:xfrm>
            <a:off x="0" y="0"/>
            <a:ext cx="140650" cy="190875"/>
          </a:xfrm>
          <a:prstGeom prst="rect">
            <a:avLst/>
          </a:prstGeom>
        </p:spPr>
        <p:txBody>
          <a:bodyPr>
            <a:prstTxWarp prst="textPlain">
              <a:avLst/>
            </a:prstTxWarp>
          </a:bodyPr>
          <a:lstStyle/>
          <a:p>
            <a:pPr lvl="0" algn="ctr"/>
            <a:r>
              <a:rPr b="0" i="0">
                <a:ln>
                  <a:noFill/>
                </a:ln>
                <a:solidFill>
                  <a:schemeClr val="lt2"/>
                </a:solidFill>
                <a:latin typeface="Arial"/>
              </a:rPr>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1000"/>
                                        <p:tgtEl>
                                          <p:spTgt spid="2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fade">
                                      <p:cBhvr>
                                        <p:cTn id="17"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4"/>
          <p:cNvSpPr txBox="1">
            <a:spLocks noGrp="1"/>
          </p:cNvSpPr>
          <p:nvPr>
            <p:ph type="title"/>
          </p:nvPr>
        </p:nvSpPr>
        <p:spPr>
          <a:xfrm>
            <a:off x="1297500" y="393750"/>
            <a:ext cx="7038900" cy="53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Where we are now</a:t>
            </a:r>
            <a:endParaRPr b="1"/>
          </a:p>
        </p:txBody>
      </p:sp>
      <p:sp>
        <p:nvSpPr>
          <p:cNvPr id="235" name="Google Shape;235;p24"/>
          <p:cNvSpPr txBox="1">
            <a:spLocks noGrp="1"/>
          </p:cNvSpPr>
          <p:nvPr>
            <p:ph type="body" idx="1"/>
          </p:nvPr>
        </p:nvSpPr>
        <p:spPr>
          <a:xfrm>
            <a:off x="1297500" y="1065250"/>
            <a:ext cx="7038900" cy="1987800"/>
          </a:xfrm>
          <a:prstGeom prst="rect">
            <a:avLst/>
          </a:prstGeom>
        </p:spPr>
        <p:txBody>
          <a:bodyPr spcFirstLastPara="1" wrap="square" lIns="91425" tIns="91425" rIns="91425" bIns="91425" anchor="ctr" anchorCtr="0">
            <a:normAutofit/>
          </a:bodyPr>
          <a:lstStyle/>
          <a:p>
            <a:pPr marL="457200" lvl="0" indent="-330200" algn="l" rtl="0">
              <a:lnSpc>
                <a:spcPct val="150000"/>
              </a:lnSpc>
              <a:spcBef>
                <a:spcPts val="0"/>
              </a:spcBef>
              <a:spcAft>
                <a:spcPts val="0"/>
              </a:spcAft>
              <a:buSzPts val="1600"/>
              <a:buAutoNum type="arabicPeriod"/>
            </a:pPr>
            <a:r>
              <a:rPr lang="en" sz="1600"/>
              <a:t>Advertising has been sent out to all sources.</a:t>
            </a:r>
            <a:endParaRPr sz="1600"/>
          </a:p>
          <a:p>
            <a:pPr marL="457200" lvl="0" indent="-330200" algn="l" rtl="0">
              <a:lnSpc>
                <a:spcPct val="150000"/>
              </a:lnSpc>
              <a:spcBef>
                <a:spcPts val="0"/>
              </a:spcBef>
              <a:spcAft>
                <a:spcPts val="0"/>
              </a:spcAft>
              <a:buSzPts val="1600"/>
              <a:buAutoNum type="arabicPeriod"/>
            </a:pPr>
            <a:r>
              <a:rPr lang="en" sz="1600"/>
              <a:t>Program details and volunteer criteria have been finalized.</a:t>
            </a:r>
            <a:endParaRPr sz="1600"/>
          </a:p>
          <a:p>
            <a:pPr marL="457200" lvl="0" indent="-330200" algn="l" rtl="0">
              <a:lnSpc>
                <a:spcPct val="150000"/>
              </a:lnSpc>
              <a:spcBef>
                <a:spcPts val="0"/>
              </a:spcBef>
              <a:spcAft>
                <a:spcPts val="0"/>
              </a:spcAft>
              <a:buSzPts val="1600"/>
              <a:buAutoNum type="arabicPeriod"/>
            </a:pPr>
            <a:r>
              <a:rPr lang="en" sz="1600"/>
              <a:t>Data from social media promotional campaign has been collected. </a:t>
            </a:r>
            <a:endParaRPr sz="1600"/>
          </a:p>
          <a:p>
            <a:pPr marL="457200" lvl="0" indent="0" algn="l" rtl="0">
              <a:lnSpc>
                <a:spcPct val="150000"/>
              </a:lnSpc>
              <a:spcBef>
                <a:spcPts val="1200"/>
              </a:spcBef>
              <a:spcAft>
                <a:spcPts val="1200"/>
              </a:spcAft>
              <a:buNone/>
            </a:pPr>
            <a:endParaRPr sz="1600"/>
          </a:p>
        </p:txBody>
      </p:sp>
      <p:sp>
        <p:nvSpPr>
          <p:cNvPr id="236" name="Google Shape;236;p24"/>
          <p:cNvSpPr/>
          <p:nvPr/>
        </p:nvSpPr>
        <p:spPr>
          <a:xfrm>
            <a:off x="0" y="1"/>
            <a:ext cx="190875" cy="221001"/>
          </a:xfrm>
          <a:prstGeom prst="rect">
            <a:avLst/>
          </a:prstGeom>
        </p:spPr>
        <p:txBody>
          <a:bodyPr>
            <a:prstTxWarp prst="textPlain">
              <a:avLst/>
            </a:prstTxWarp>
          </a:bodyPr>
          <a:lstStyle/>
          <a:p>
            <a:pPr lvl="0" algn="ctr"/>
            <a:r>
              <a:rPr b="0" i="0">
                <a:ln>
                  <a:noFill/>
                </a:ln>
                <a:solidFill>
                  <a:schemeClr val="lt2"/>
                </a:solidFill>
                <a:latin typeface="Arial"/>
              </a:rPr>
              <a:t>Z</a:t>
            </a:r>
          </a:p>
        </p:txBody>
      </p:sp>
      <p:sp>
        <p:nvSpPr>
          <p:cNvPr id="237" name="Google Shape;237;p24"/>
          <p:cNvSpPr txBox="1">
            <a:spLocks noGrp="1"/>
          </p:cNvSpPr>
          <p:nvPr>
            <p:ph type="title"/>
          </p:nvPr>
        </p:nvSpPr>
        <p:spPr>
          <a:xfrm>
            <a:off x="1297500" y="2571750"/>
            <a:ext cx="7038900" cy="53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Next Steps</a:t>
            </a:r>
            <a:endParaRPr b="1"/>
          </a:p>
        </p:txBody>
      </p:sp>
      <p:sp>
        <p:nvSpPr>
          <p:cNvPr id="238" name="Google Shape;238;p24"/>
          <p:cNvSpPr txBox="1">
            <a:spLocks noGrp="1"/>
          </p:cNvSpPr>
          <p:nvPr>
            <p:ph type="body" idx="1"/>
          </p:nvPr>
        </p:nvSpPr>
        <p:spPr>
          <a:xfrm>
            <a:off x="1297500" y="3243250"/>
            <a:ext cx="7038900" cy="1537200"/>
          </a:xfrm>
          <a:prstGeom prst="rect">
            <a:avLst/>
          </a:prstGeom>
        </p:spPr>
        <p:txBody>
          <a:bodyPr spcFirstLastPara="1" wrap="square" lIns="91425" tIns="91425" rIns="91425" bIns="91425" anchor="ctr" anchorCtr="0">
            <a:normAutofit fontScale="85000"/>
          </a:bodyPr>
          <a:lstStyle/>
          <a:p>
            <a:pPr marL="457200" lvl="0" indent="-314960" algn="l" rtl="0">
              <a:lnSpc>
                <a:spcPct val="150000"/>
              </a:lnSpc>
              <a:spcBef>
                <a:spcPts val="0"/>
              </a:spcBef>
              <a:spcAft>
                <a:spcPts val="0"/>
              </a:spcAft>
              <a:buSzPct val="100000"/>
              <a:buAutoNum type="arabicPeriod"/>
            </a:pPr>
            <a:r>
              <a:rPr lang="en" sz="1600"/>
              <a:t>Volunteer Sign-Up</a:t>
            </a:r>
            <a:endParaRPr sz="1600"/>
          </a:p>
          <a:p>
            <a:pPr marL="457200" lvl="0" indent="-314960" algn="l" rtl="0">
              <a:lnSpc>
                <a:spcPct val="150000"/>
              </a:lnSpc>
              <a:spcBef>
                <a:spcPts val="0"/>
              </a:spcBef>
              <a:spcAft>
                <a:spcPts val="0"/>
              </a:spcAft>
              <a:buSzPct val="100000"/>
              <a:buAutoNum type="arabicPeriod"/>
            </a:pPr>
            <a:r>
              <a:rPr lang="en" sz="1600"/>
              <a:t>Organizing in-person meetings with volunteer participation. </a:t>
            </a:r>
            <a:endParaRPr sz="1600"/>
          </a:p>
          <a:p>
            <a:pPr marL="457200" lvl="0" indent="-314960" algn="l" rtl="0">
              <a:lnSpc>
                <a:spcPct val="150000"/>
              </a:lnSpc>
              <a:spcBef>
                <a:spcPts val="0"/>
              </a:spcBef>
              <a:spcAft>
                <a:spcPts val="0"/>
              </a:spcAft>
              <a:buSzPct val="100000"/>
              <a:buAutoNum type="arabicPeriod"/>
            </a:pPr>
            <a:r>
              <a:rPr lang="en" sz="1600"/>
              <a:t>Creating and Implementing new programs and services for youth in youth centres.</a:t>
            </a:r>
            <a:endParaRPr sz="1600"/>
          </a:p>
          <a:p>
            <a:pPr marL="457200" lvl="0" indent="0" algn="l" rtl="0">
              <a:lnSpc>
                <a:spcPct val="150000"/>
              </a:lnSpc>
              <a:spcBef>
                <a:spcPts val="1200"/>
              </a:spcBef>
              <a:spcAft>
                <a:spcPts val="1200"/>
              </a:spcAft>
              <a:buNone/>
            </a:pP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p:nvPr/>
        </p:nvSpPr>
        <p:spPr>
          <a:xfrm>
            <a:off x="1528050" y="1236113"/>
            <a:ext cx="60879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solidFill>
                  <a:srgbClr val="FFFFFF"/>
                </a:solidFill>
                <a:latin typeface="Montserrat"/>
                <a:ea typeface="Montserrat"/>
                <a:cs typeface="Montserrat"/>
                <a:sym typeface="Montserrat"/>
              </a:rPr>
              <a:t>Thank You for Your Time and Attention</a:t>
            </a:r>
            <a:endParaRPr sz="2600" b="1">
              <a:solidFill>
                <a:srgbClr val="FFFFFF"/>
              </a:solidFill>
              <a:latin typeface="Montserrat"/>
              <a:ea typeface="Montserrat"/>
              <a:cs typeface="Montserrat"/>
              <a:sym typeface="Montserrat"/>
            </a:endParaRPr>
          </a:p>
        </p:txBody>
      </p:sp>
      <p:sp>
        <p:nvSpPr>
          <p:cNvPr id="244" name="Google Shape;244;p25"/>
          <p:cNvSpPr txBox="1"/>
          <p:nvPr/>
        </p:nvSpPr>
        <p:spPr>
          <a:xfrm>
            <a:off x="2065500" y="2521988"/>
            <a:ext cx="50130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solidFill>
                  <a:srgbClr val="FFFFFF"/>
                </a:solidFill>
                <a:latin typeface="Montserrat"/>
                <a:ea typeface="Montserrat"/>
                <a:cs typeface="Montserrat"/>
                <a:sym typeface="Montserrat"/>
              </a:rPr>
              <a:t>We Hope You Enjoyed the Presentation and Our Program</a:t>
            </a:r>
            <a:endParaRPr sz="2600" b="1">
              <a:solidFill>
                <a:srgbClr val="FFFFFF"/>
              </a:solidFill>
              <a:latin typeface="Montserrat"/>
              <a:ea typeface="Montserrat"/>
              <a:cs typeface="Montserrat"/>
              <a:sym typeface="Montserrat"/>
            </a:endParaRPr>
          </a:p>
        </p:txBody>
      </p:sp>
      <p:sp>
        <p:nvSpPr>
          <p:cNvPr id="245" name="Google Shape;245;p25"/>
          <p:cNvSpPr/>
          <p:nvPr/>
        </p:nvSpPr>
        <p:spPr>
          <a:xfrm>
            <a:off x="0" y="0"/>
            <a:ext cx="140650" cy="190875"/>
          </a:xfrm>
          <a:prstGeom prst="rect">
            <a:avLst/>
          </a:prstGeom>
        </p:spPr>
        <p:txBody>
          <a:bodyPr>
            <a:prstTxWarp prst="textPlain">
              <a:avLst/>
            </a:prstTxWarp>
          </a:bodyPr>
          <a:lstStyle/>
          <a:p>
            <a:pPr lvl="0" algn="ctr"/>
            <a:r>
              <a:rPr b="0" i="0">
                <a:ln>
                  <a:noFill/>
                </a:ln>
                <a:solidFill>
                  <a:schemeClr val="lt2"/>
                </a:solidFill>
                <a:latin typeface="Arial"/>
              </a:rPr>
              <a: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1297500" y="393750"/>
            <a:ext cx="7038900" cy="67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The Beginning of the Project </a:t>
            </a:r>
            <a:endParaRPr b="1"/>
          </a:p>
        </p:txBody>
      </p:sp>
      <p:sp>
        <p:nvSpPr>
          <p:cNvPr id="142" name="Google Shape;142;p14"/>
          <p:cNvSpPr txBox="1">
            <a:spLocks noGrp="1"/>
          </p:cNvSpPr>
          <p:nvPr>
            <p:ph type="body" idx="1"/>
          </p:nvPr>
        </p:nvSpPr>
        <p:spPr>
          <a:xfrm>
            <a:off x="1187000" y="1215925"/>
            <a:ext cx="7281600" cy="3154200"/>
          </a:xfrm>
          <a:prstGeom prst="rect">
            <a:avLst/>
          </a:prstGeom>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SzPts val="1600"/>
              <a:buChar char="●"/>
            </a:pPr>
            <a:r>
              <a:rPr lang="en" sz="1600"/>
              <a:t>We made contact with Jen Ancona, the community partner for the Halton Hills Recreation Department</a:t>
            </a:r>
            <a:endParaRPr sz="1600"/>
          </a:p>
          <a:p>
            <a:pPr marL="457200" lvl="0" indent="-330200" algn="l" rtl="0">
              <a:lnSpc>
                <a:spcPct val="150000"/>
              </a:lnSpc>
              <a:spcBef>
                <a:spcPts val="0"/>
              </a:spcBef>
              <a:spcAft>
                <a:spcPts val="0"/>
              </a:spcAft>
              <a:buSzPts val="1600"/>
              <a:buChar char="●"/>
            </a:pPr>
            <a:r>
              <a:rPr lang="en" sz="1600"/>
              <a:t>We learned what the department wanted from the project</a:t>
            </a:r>
            <a:endParaRPr sz="1600"/>
          </a:p>
          <a:p>
            <a:pPr marL="457200" lvl="0" indent="-330200" algn="l" rtl="0">
              <a:lnSpc>
                <a:spcPct val="150000"/>
              </a:lnSpc>
              <a:spcBef>
                <a:spcPts val="0"/>
              </a:spcBef>
              <a:spcAft>
                <a:spcPts val="0"/>
              </a:spcAft>
              <a:buSzPts val="1600"/>
              <a:buChar char="●"/>
            </a:pPr>
            <a:r>
              <a:rPr lang="en" sz="1600"/>
              <a:t>Threw around ideas in a meeting</a:t>
            </a:r>
            <a:endParaRPr sz="1600"/>
          </a:p>
          <a:p>
            <a:pPr marL="457200" lvl="0" indent="-330200" algn="l" rtl="0">
              <a:lnSpc>
                <a:spcPct val="150000"/>
              </a:lnSpc>
              <a:spcBef>
                <a:spcPts val="0"/>
              </a:spcBef>
              <a:spcAft>
                <a:spcPts val="0"/>
              </a:spcAft>
              <a:buSzPts val="1600"/>
              <a:buChar char="●"/>
            </a:pPr>
            <a:r>
              <a:rPr lang="en" sz="1600"/>
              <a:t>Formulated a large document to group our thoughts and plans</a:t>
            </a:r>
            <a:endParaRPr sz="1600"/>
          </a:p>
          <a:p>
            <a:pPr marL="457200" lvl="0" indent="-330200" algn="l" rtl="0">
              <a:lnSpc>
                <a:spcPct val="150000"/>
              </a:lnSpc>
              <a:spcBef>
                <a:spcPts val="0"/>
              </a:spcBef>
              <a:spcAft>
                <a:spcPts val="0"/>
              </a:spcAft>
              <a:buSzPts val="1600"/>
              <a:buChar char="●"/>
            </a:pPr>
            <a:r>
              <a:rPr lang="en" sz="1600"/>
              <a:t>Officially decided what we wanted to do</a:t>
            </a:r>
            <a:endParaRPr sz="1600"/>
          </a:p>
          <a:p>
            <a:pPr marL="457200" lvl="0" indent="0" algn="l" rtl="0">
              <a:lnSpc>
                <a:spcPct val="150000"/>
              </a:lnSpc>
              <a:spcBef>
                <a:spcPts val="1200"/>
              </a:spcBef>
              <a:spcAft>
                <a:spcPts val="1200"/>
              </a:spcAft>
              <a:buNone/>
            </a:pPr>
            <a:endParaRPr sz="1600"/>
          </a:p>
        </p:txBody>
      </p:sp>
      <p:sp>
        <p:nvSpPr>
          <p:cNvPr id="143" name="Google Shape;143;p14"/>
          <p:cNvSpPr/>
          <p:nvPr/>
        </p:nvSpPr>
        <p:spPr>
          <a:xfrm rot="2700000">
            <a:off x="8066874" y="2389521"/>
            <a:ext cx="462024" cy="33902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rot="2700000">
            <a:off x="8124961" y="3405350"/>
            <a:ext cx="1551109" cy="280141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rot="2700000">
            <a:off x="8654243" y="3037028"/>
            <a:ext cx="441659" cy="33902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rot="2700000">
            <a:off x="7665041" y="1812757"/>
            <a:ext cx="411960" cy="4249429"/>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0" y="0"/>
            <a:ext cx="140650" cy="190875"/>
          </a:xfrm>
          <a:prstGeom prst="rect">
            <a:avLst/>
          </a:prstGeom>
        </p:spPr>
        <p:txBody>
          <a:bodyPr>
            <a:prstTxWarp prst="textPlain">
              <a:avLst/>
            </a:prstTxWarp>
          </a:bodyPr>
          <a:lstStyle/>
          <a:p>
            <a:pPr lvl="0" algn="ctr"/>
            <a:r>
              <a:rPr b="0" i="0">
                <a:ln>
                  <a:noFill/>
                </a:ln>
                <a:solidFill>
                  <a:schemeClr val="lt2"/>
                </a:solidFill>
                <a:latin typeface="Arial"/>
              </a:rPr>
              <a: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txBox="1">
            <a:spLocks noGrp="1"/>
          </p:cNvSpPr>
          <p:nvPr>
            <p:ph type="title"/>
          </p:nvPr>
        </p:nvSpPr>
        <p:spPr>
          <a:xfrm>
            <a:off x="1297500" y="393750"/>
            <a:ext cx="7038900" cy="741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What We Wanted to Do</a:t>
            </a:r>
            <a:endParaRPr b="1"/>
          </a:p>
        </p:txBody>
      </p:sp>
      <p:sp>
        <p:nvSpPr>
          <p:cNvPr id="153" name="Google Shape;153;p15"/>
          <p:cNvSpPr txBox="1">
            <a:spLocks noGrp="1"/>
          </p:cNvSpPr>
          <p:nvPr>
            <p:ph type="body" idx="1"/>
          </p:nvPr>
        </p:nvSpPr>
        <p:spPr>
          <a:xfrm>
            <a:off x="1052550" y="1336500"/>
            <a:ext cx="7038900" cy="29112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What was wanted was a project that would expand on awareness of Youth Centers, emphasized drop in opportunities, and empowered youth voices in the community</a:t>
            </a:r>
            <a:endParaRPr sz="1600"/>
          </a:p>
          <a:p>
            <a:pPr marL="457200" lvl="0" indent="-330200" algn="l" rtl="0">
              <a:lnSpc>
                <a:spcPct val="115000"/>
              </a:lnSpc>
              <a:spcBef>
                <a:spcPts val="0"/>
              </a:spcBef>
              <a:spcAft>
                <a:spcPts val="0"/>
              </a:spcAft>
              <a:buSzPts val="1600"/>
              <a:buChar char="●"/>
            </a:pPr>
            <a:r>
              <a:rPr lang="en" sz="1600"/>
              <a:t>So something easily accessible, targeted at youth from 12-24, and that would be oriented around giving youth a voice in Youth Center activities</a:t>
            </a:r>
            <a:endParaRPr sz="1600"/>
          </a:p>
          <a:p>
            <a:pPr marL="457200" lvl="0" indent="-330200" algn="l" rtl="0">
              <a:lnSpc>
                <a:spcPct val="115000"/>
              </a:lnSpc>
              <a:spcBef>
                <a:spcPts val="0"/>
              </a:spcBef>
              <a:spcAft>
                <a:spcPts val="0"/>
              </a:spcAft>
              <a:buSzPts val="1600"/>
              <a:buChar char="●"/>
            </a:pPr>
            <a:r>
              <a:rPr lang="en" sz="1600"/>
              <a:t>We went back and forth between the drop in/accessibility aspect, in favor of something that would be more long term and involved</a:t>
            </a:r>
            <a:endParaRPr sz="1600"/>
          </a:p>
          <a:p>
            <a:pPr marL="457200" lvl="0" indent="-330200" algn="l" rtl="0">
              <a:lnSpc>
                <a:spcPct val="115000"/>
              </a:lnSpc>
              <a:spcBef>
                <a:spcPts val="0"/>
              </a:spcBef>
              <a:spcAft>
                <a:spcPts val="0"/>
              </a:spcAft>
              <a:buSzPts val="1600"/>
              <a:buChar char="●"/>
            </a:pPr>
            <a:r>
              <a:rPr lang="en" sz="1600"/>
              <a:t>Then we came to a decision</a:t>
            </a:r>
            <a:endParaRPr sz="1600"/>
          </a:p>
        </p:txBody>
      </p:sp>
      <p:pic>
        <p:nvPicPr>
          <p:cNvPr id="154" name="Google Shape;154;p15"/>
          <p:cNvPicPr preferRelativeResize="0"/>
          <p:nvPr/>
        </p:nvPicPr>
        <p:blipFill>
          <a:blip r:embed="rId3">
            <a:alphaModFix/>
          </a:blip>
          <a:stretch>
            <a:fillRect/>
          </a:stretch>
        </p:blipFill>
        <p:spPr>
          <a:xfrm>
            <a:off x="6156774" y="3325200"/>
            <a:ext cx="2987224" cy="1818300"/>
          </a:xfrm>
          <a:prstGeom prst="rect">
            <a:avLst/>
          </a:prstGeom>
          <a:noFill/>
          <a:ln>
            <a:noFill/>
          </a:ln>
        </p:spPr>
      </p:pic>
      <p:sp>
        <p:nvSpPr>
          <p:cNvPr id="155" name="Google Shape;155;p15"/>
          <p:cNvSpPr/>
          <p:nvPr/>
        </p:nvSpPr>
        <p:spPr>
          <a:xfrm>
            <a:off x="0" y="0"/>
            <a:ext cx="140650" cy="190875"/>
          </a:xfrm>
          <a:prstGeom prst="rect">
            <a:avLst/>
          </a:prstGeom>
        </p:spPr>
        <p:txBody>
          <a:bodyPr>
            <a:prstTxWarp prst="textPlain">
              <a:avLst/>
            </a:prstTxWarp>
          </a:bodyPr>
          <a:lstStyle/>
          <a:p>
            <a:pPr lvl="0" algn="ctr"/>
            <a:r>
              <a:rPr b="0" i="0">
                <a:ln>
                  <a:noFill/>
                </a:ln>
                <a:solidFill>
                  <a:schemeClr val="lt2"/>
                </a:solidFill>
                <a:latin typeface="Arial"/>
              </a:rPr>
              <a: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1297500" y="393750"/>
            <a:ext cx="7038900" cy="580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Program 1-Youth Center Feedback Meetings</a:t>
            </a:r>
            <a:endParaRPr b="1"/>
          </a:p>
        </p:txBody>
      </p:sp>
      <p:sp>
        <p:nvSpPr>
          <p:cNvPr id="161" name="Google Shape;161;p16"/>
          <p:cNvSpPr txBox="1">
            <a:spLocks noGrp="1"/>
          </p:cNvSpPr>
          <p:nvPr>
            <p:ph type="body" idx="1"/>
          </p:nvPr>
        </p:nvSpPr>
        <p:spPr>
          <a:xfrm>
            <a:off x="1297500" y="1116150"/>
            <a:ext cx="7038900" cy="33042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Regular meetings to get feedback from the community</a:t>
            </a:r>
            <a:endParaRPr sz="1700"/>
          </a:p>
          <a:p>
            <a:pPr marL="457200" lvl="0" indent="-336550" algn="l" rtl="0">
              <a:spcBef>
                <a:spcPts val="0"/>
              </a:spcBef>
              <a:spcAft>
                <a:spcPts val="0"/>
              </a:spcAft>
              <a:buSzPts val="1700"/>
              <a:buChar char="●"/>
            </a:pPr>
            <a:r>
              <a:rPr lang="en" sz="1700"/>
              <a:t>Held online, drop-in on Instagram live</a:t>
            </a:r>
            <a:endParaRPr sz="1700"/>
          </a:p>
          <a:p>
            <a:pPr marL="457200" lvl="0" indent="-336550" algn="l" rtl="0">
              <a:spcBef>
                <a:spcPts val="0"/>
              </a:spcBef>
              <a:spcAft>
                <a:spcPts val="0"/>
              </a:spcAft>
              <a:buSzPts val="1700"/>
              <a:buChar char="●"/>
            </a:pPr>
            <a:r>
              <a:rPr lang="en" sz="1700"/>
              <a:t>Discussion based on Youth Center feedback </a:t>
            </a:r>
            <a:endParaRPr sz="1700"/>
          </a:p>
          <a:p>
            <a:pPr marL="457200" lvl="0" indent="-336550" algn="l" rtl="0">
              <a:spcBef>
                <a:spcPts val="0"/>
              </a:spcBef>
              <a:spcAft>
                <a:spcPts val="0"/>
              </a:spcAft>
              <a:buSzPts val="1700"/>
              <a:buChar char="●"/>
            </a:pPr>
            <a:r>
              <a:rPr lang="en" sz="1700"/>
              <a:t>Targeted at youth 12-24, prime demographic for youth centers</a:t>
            </a:r>
            <a:endParaRPr sz="1700"/>
          </a:p>
          <a:p>
            <a:pPr marL="457200" lvl="0" indent="-336550" algn="l" rtl="0">
              <a:spcBef>
                <a:spcPts val="0"/>
              </a:spcBef>
              <a:spcAft>
                <a:spcPts val="0"/>
              </a:spcAft>
              <a:buSzPts val="1700"/>
              <a:buChar char="●"/>
            </a:pPr>
            <a:r>
              <a:rPr lang="en" sz="1700"/>
              <a:t>Gives volunteer hours for meaningful participation</a:t>
            </a:r>
            <a:endParaRPr sz="1700"/>
          </a:p>
          <a:p>
            <a:pPr marL="457200" lvl="0" indent="-336550" algn="l" rtl="0">
              <a:spcBef>
                <a:spcPts val="0"/>
              </a:spcBef>
              <a:spcAft>
                <a:spcPts val="0"/>
              </a:spcAft>
              <a:buSzPts val="1700"/>
              <a:buChar char="●"/>
            </a:pPr>
            <a:r>
              <a:rPr lang="en" sz="1700"/>
              <a:t>Run by Youth Center Staff or Peer Leadership Members</a:t>
            </a:r>
            <a:endParaRPr sz="1700"/>
          </a:p>
        </p:txBody>
      </p:sp>
      <p:pic>
        <p:nvPicPr>
          <p:cNvPr id="162" name="Google Shape;162;p16"/>
          <p:cNvPicPr preferRelativeResize="0"/>
          <p:nvPr/>
        </p:nvPicPr>
        <p:blipFill>
          <a:blip r:embed="rId3">
            <a:alphaModFix/>
          </a:blip>
          <a:stretch>
            <a:fillRect/>
          </a:stretch>
        </p:blipFill>
        <p:spPr>
          <a:xfrm>
            <a:off x="2555525" y="3296850"/>
            <a:ext cx="4241600" cy="1818600"/>
          </a:xfrm>
          <a:prstGeom prst="rect">
            <a:avLst/>
          </a:prstGeom>
          <a:noFill/>
          <a:ln>
            <a:noFill/>
          </a:ln>
        </p:spPr>
      </p:pic>
      <p:sp>
        <p:nvSpPr>
          <p:cNvPr id="163" name="Google Shape;163;p16"/>
          <p:cNvSpPr/>
          <p:nvPr/>
        </p:nvSpPr>
        <p:spPr>
          <a:xfrm>
            <a:off x="0" y="1"/>
            <a:ext cx="190875" cy="221001"/>
          </a:xfrm>
          <a:prstGeom prst="rect">
            <a:avLst/>
          </a:prstGeom>
        </p:spPr>
        <p:txBody>
          <a:bodyPr>
            <a:prstTxWarp prst="textPlain">
              <a:avLst/>
            </a:prstTxWarp>
          </a:bodyPr>
          <a:lstStyle/>
          <a:p>
            <a:pPr lvl="0" algn="ctr"/>
            <a:r>
              <a:rPr b="0" i="0">
                <a:ln>
                  <a:noFill/>
                </a:ln>
                <a:solidFill>
                  <a:schemeClr val="lt2"/>
                </a:solidFill>
                <a:latin typeface="Arial"/>
              </a:rPr>
              <a:t>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1297500" y="393750"/>
            <a:ext cx="7038900" cy="60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Program 2-Youth Center Peer Leadership</a:t>
            </a:r>
            <a:endParaRPr b="1"/>
          </a:p>
        </p:txBody>
      </p:sp>
      <p:sp>
        <p:nvSpPr>
          <p:cNvPr id="169" name="Google Shape;169;p17"/>
          <p:cNvSpPr txBox="1">
            <a:spLocks noGrp="1"/>
          </p:cNvSpPr>
          <p:nvPr>
            <p:ph type="body" idx="1"/>
          </p:nvPr>
        </p:nvSpPr>
        <p:spPr>
          <a:xfrm>
            <a:off x="1297500" y="1116150"/>
            <a:ext cx="7038900" cy="29112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Monthly meetings, one in Georgetown Youth Center, another in Acton Youth Center</a:t>
            </a:r>
            <a:endParaRPr sz="1600"/>
          </a:p>
          <a:p>
            <a:pPr marL="457200" lvl="0" indent="-330200" algn="l" rtl="0">
              <a:spcBef>
                <a:spcPts val="0"/>
              </a:spcBef>
              <a:spcAft>
                <a:spcPts val="0"/>
              </a:spcAft>
              <a:buSzPts val="1600"/>
              <a:buChar char="●"/>
            </a:pPr>
            <a:r>
              <a:rPr lang="en" sz="1600"/>
              <a:t>Recurring group of youth who have made a commitment</a:t>
            </a:r>
            <a:endParaRPr sz="1600"/>
          </a:p>
          <a:p>
            <a:pPr marL="457200" lvl="0" indent="-330200" algn="l" rtl="0">
              <a:spcBef>
                <a:spcPts val="0"/>
              </a:spcBef>
              <a:spcAft>
                <a:spcPts val="0"/>
              </a:spcAft>
              <a:buSzPts val="1600"/>
              <a:buChar char="●"/>
            </a:pPr>
            <a:r>
              <a:rPr lang="en" sz="1600"/>
              <a:t>While other program focused on feedback, peer leadership focused on taking an active role in the Youth Center programming, much like what we have done</a:t>
            </a:r>
            <a:endParaRPr sz="1600"/>
          </a:p>
          <a:p>
            <a:pPr marL="457200" lvl="0" indent="-330200" algn="l" rtl="0">
              <a:spcBef>
                <a:spcPts val="0"/>
              </a:spcBef>
              <a:spcAft>
                <a:spcPts val="0"/>
              </a:spcAft>
              <a:buSzPts val="1600"/>
              <a:buChar char="●"/>
            </a:pPr>
            <a:r>
              <a:rPr lang="en" sz="1600"/>
              <a:t>Will lead the Feedback meetings</a:t>
            </a:r>
            <a:endParaRPr sz="1600"/>
          </a:p>
          <a:p>
            <a:pPr marL="457200" lvl="0" indent="-330200" algn="l" rtl="0">
              <a:spcBef>
                <a:spcPts val="0"/>
              </a:spcBef>
              <a:spcAft>
                <a:spcPts val="0"/>
              </a:spcAft>
              <a:buSzPts val="1600"/>
              <a:buChar char="●"/>
            </a:pPr>
            <a:r>
              <a:rPr lang="en" sz="1600"/>
              <a:t>Volunteer hours given</a:t>
            </a:r>
            <a:endParaRPr sz="1600"/>
          </a:p>
        </p:txBody>
      </p:sp>
      <p:pic>
        <p:nvPicPr>
          <p:cNvPr id="170" name="Google Shape;170;p17"/>
          <p:cNvPicPr preferRelativeResize="0"/>
          <p:nvPr/>
        </p:nvPicPr>
        <p:blipFill>
          <a:blip r:embed="rId3">
            <a:alphaModFix/>
          </a:blip>
          <a:stretch>
            <a:fillRect/>
          </a:stretch>
        </p:blipFill>
        <p:spPr>
          <a:xfrm>
            <a:off x="5233750" y="2680600"/>
            <a:ext cx="4756225" cy="2140300"/>
          </a:xfrm>
          <a:prstGeom prst="rect">
            <a:avLst/>
          </a:prstGeom>
          <a:noFill/>
          <a:ln>
            <a:noFill/>
          </a:ln>
        </p:spPr>
      </p:pic>
      <p:sp>
        <p:nvSpPr>
          <p:cNvPr id="171" name="Google Shape;171;p17"/>
          <p:cNvSpPr/>
          <p:nvPr/>
        </p:nvSpPr>
        <p:spPr>
          <a:xfrm>
            <a:off x="0" y="1"/>
            <a:ext cx="190875" cy="221001"/>
          </a:xfrm>
          <a:prstGeom prst="rect">
            <a:avLst/>
          </a:prstGeom>
        </p:spPr>
        <p:txBody>
          <a:bodyPr>
            <a:prstTxWarp prst="textPlain">
              <a:avLst/>
            </a:prstTxWarp>
          </a:bodyPr>
          <a:lstStyle/>
          <a:p>
            <a:pPr lvl="0" algn="ctr"/>
            <a:r>
              <a:rPr b="0" i="0">
                <a:ln>
                  <a:noFill/>
                </a:ln>
                <a:solidFill>
                  <a:schemeClr val="lt2"/>
                </a:solidFill>
                <a:latin typeface="Arial"/>
              </a:rPr>
              <a:t>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title"/>
          </p:nvPr>
        </p:nvSpPr>
        <p:spPr>
          <a:xfrm>
            <a:off x="1297500" y="393750"/>
            <a:ext cx="7038900" cy="49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Advertising and Data Collection		</a:t>
            </a:r>
            <a:endParaRPr b="1"/>
          </a:p>
        </p:txBody>
      </p:sp>
      <p:sp>
        <p:nvSpPr>
          <p:cNvPr id="177" name="Google Shape;177;p18"/>
          <p:cNvSpPr txBox="1">
            <a:spLocks noGrp="1"/>
          </p:cNvSpPr>
          <p:nvPr>
            <p:ph type="body" idx="1"/>
          </p:nvPr>
        </p:nvSpPr>
        <p:spPr>
          <a:xfrm>
            <a:off x="1297500" y="1116150"/>
            <a:ext cx="55740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We needed to get the word out and gauge community interest in the programs. So we created a survey to collect information, and shared it around in a few ways.</a:t>
            </a:r>
            <a:endParaRPr sz="1600"/>
          </a:p>
          <a:p>
            <a:pPr marL="457200" lvl="0" indent="-330200" algn="l" rtl="0">
              <a:lnSpc>
                <a:spcPct val="150000"/>
              </a:lnSpc>
              <a:spcBef>
                <a:spcPts val="1200"/>
              </a:spcBef>
              <a:spcAft>
                <a:spcPts val="0"/>
              </a:spcAft>
              <a:buSzPts val="1600"/>
              <a:buAutoNum type="arabicPeriod"/>
            </a:pPr>
            <a:r>
              <a:rPr lang="en" sz="1600"/>
              <a:t>Posters placed in Youth Centers</a:t>
            </a:r>
            <a:endParaRPr sz="1600"/>
          </a:p>
          <a:p>
            <a:pPr marL="457200" lvl="0" indent="-330200" algn="l" rtl="0">
              <a:lnSpc>
                <a:spcPct val="150000"/>
              </a:lnSpc>
              <a:spcBef>
                <a:spcPts val="0"/>
              </a:spcBef>
              <a:spcAft>
                <a:spcPts val="0"/>
              </a:spcAft>
              <a:buSzPts val="1600"/>
              <a:buAutoNum type="arabicPeriod"/>
            </a:pPr>
            <a:r>
              <a:rPr lang="en" sz="1600"/>
              <a:t>Instagram Posts and Stories</a:t>
            </a:r>
            <a:endParaRPr sz="1600"/>
          </a:p>
          <a:p>
            <a:pPr marL="457200" lvl="0" indent="-330200" algn="l" rtl="0">
              <a:lnSpc>
                <a:spcPct val="150000"/>
              </a:lnSpc>
              <a:spcBef>
                <a:spcPts val="0"/>
              </a:spcBef>
              <a:spcAft>
                <a:spcPts val="0"/>
              </a:spcAft>
              <a:buSzPts val="1600"/>
              <a:buAutoNum type="arabicPeriod"/>
            </a:pPr>
            <a:r>
              <a:rPr lang="en" sz="1600"/>
              <a:t>Announcements made to Schools with the relevant demographic</a:t>
            </a:r>
            <a:endParaRPr sz="1600"/>
          </a:p>
        </p:txBody>
      </p:sp>
      <p:pic>
        <p:nvPicPr>
          <p:cNvPr id="178" name="Google Shape;178;p18"/>
          <p:cNvPicPr preferRelativeResize="0"/>
          <p:nvPr/>
        </p:nvPicPr>
        <p:blipFill>
          <a:blip r:embed="rId3">
            <a:alphaModFix/>
          </a:blip>
          <a:stretch>
            <a:fillRect/>
          </a:stretch>
        </p:blipFill>
        <p:spPr>
          <a:xfrm>
            <a:off x="6724600" y="953275"/>
            <a:ext cx="2419400" cy="2419400"/>
          </a:xfrm>
          <a:prstGeom prst="rect">
            <a:avLst/>
          </a:prstGeom>
          <a:noFill/>
          <a:ln>
            <a:noFill/>
          </a:ln>
        </p:spPr>
      </p:pic>
      <p:sp>
        <p:nvSpPr>
          <p:cNvPr id="179" name="Google Shape;179;p18"/>
          <p:cNvSpPr/>
          <p:nvPr/>
        </p:nvSpPr>
        <p:spPr>
          <a:xfrm>
            <a:off x="0" y="1"/>
            <a:ext cx="190875" cy="221001"/>
          </a:xfrm>
          <a:prstGeom prst="rect">
            <a:avLst/>
          </a:prstGeom>
        </p:spPr>
        <p:txBody>
          <a:bodyPr>
            <a:prstTxWarp prst="textPlain">
              <a:avLst/>
            </a:prstTxWarp>
          </a:bodyPr>
          <a:lstStyle/>
          <a:p>
            <a:pPr lvl="0" algn="ctr"/>
            <a:r>
              <a:rPr b="0" i="0">
                <a:ln>
                  <a:noFill/>
                </a:ln>
                <a:solidFill>
                  <a:schemeClr val="lt2"/>
                </a:solidFill>
                <a:latin typeface="Arial"/>
              </a:rPr>
              <a:t>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txBox="1">
            <a:spLocks noGrp="1"/>
          </p:cNvSpPr>
          <p:nvPr>
            <p:ph type="title"/>
          </p:nvPr>
        </p:nvSpPr>
        <p:spPr>
          <a:xfrm>
            <a:off x="1297500" y="172750"/>
            <a:ext cx="7038900" cy="389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t>Posters</a:t>
            </a:r>
            <a:endParaRPr b="1"/>
          </a:p>
        </p:txBody>
      </p:sp>
      <p:sp>
        <p:nvSpPr>
          <p:cNvPr id="185" name="Google Shape;185;p19"/>
          <p:cNvSpPr txBox="1">
            <a:spLocks noGrp="1"/>
          </p:cNvSpPr>
          <p:nvPr>
            <p:ph type="body" idx="1"/>
          </p:nvPr>
        </p:nvSpPr>
        <p:spPr>
          <a:xfrm>
            <a:off x="1297500" y="562450"/>
            <a:ext cx="7038900" cy="813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a:t>We created a few posters to share around, with basic information and details of where you can learn more. They were shared at Youth Centers, on social media, and with digital announcements with schools</a:t>
            </a:r>
            <a:endParaRPr/>
          </a:p>
        </p:txBody>
      </p:sp>
      <p:pic>
        <p:nvPicPr>
          <p:cNvPr id="186" name="Google Shape;186;p19"/>
          <p:cNvPicPr preferRelativeResize="0"/>
          <p:nvPr/>
        </p:nvPicPr>
        <p:blipFill>
          <a:blip r:embed="rId3">
            <a:alphaModFix/>
          </a:blip>
          <a:stretch>
            <a:fillRect/>
          </a:stretch>
        </p:blipFill>
        <p:spPr>
          <a:xfrm>
            <a:off x="222725" y="1528600"/>
            <a:ext cx="2585195" cy="3462500"/>
          </a:xfrm>
          <a:prstGeom prst="rect">
            <a:avLst/>
          </a:prstGeom>
          <a:noFill/>
          <a:ln>
            <a:noFill/>
          </a:ln>
        </p:spPr>
      </p:pic>
      <p:pic>
        <p:nvPicPr>
          <p:cNvPr id="187" name="Google Shape;187;p19"/>
          <p:cNvPicPr preferRelativeResize="0"/>
          <p:nvPr/>
        </p:nvPicPr>
        <p:blipFill rotWithShape="1">
          <a:blip r:embed="rId4">
            <a:alphaModFix/>
          </a:blip>
          <a:srcRect b="1468"/>
          <a:stretch/>
        </p:blipFill>
        <p:spPr>
          <a:xfrm>
            <a:off x="3288625" y="1528600"/>
            <a:ext cx="2566725" cy="3363750"/>
          </a:xfrm>
          <a:prstGeom prst="rect">
            <a:avLst/>
          </a:prstGeom>
          <a:noFill/>
          <a:ln>
            <a:noFill/>
          </a:ln>
        </p:spPr>
      </p:pic>
      <p:pic>
        <p:nvPicPr>
          <p:cNvPr id="188" name="Google Shape;188;p19"/>
          <p:cNvPicPr preferRelativeResize="0"/>
          <p:nvPr/>
        </p:nvPicPr>
        <p:blipFill>
          <a:blip r:embed="rId5">
            <a:alphaModFix/>
          </a:blip>
          <a:stretch>
            <a:fillRect/>
          </a:stretch>
        </p:blipFill>
        <p:spPr>
          <a:xfrm>
            <a:off x="6242024" y="1528600"/>
            <a:ext cx="2583781" cy="3462500"/>
          </a:xfrm>
          <a:prstGeom prst="rect">
            <a:avLst/>
          </a:prstGeom>
          <a:noFill/>
          <a:ln>
            <a:noFill/>
          </a:ln>
        </p:spPr>
      </p:pic>
      <p:sp>
        <p:nvSpPr>
          <p:cNvPr id="189" name="Google Shape;189;p19"/>
          <p:cNvSpPr/>
          <p:nvPr/>
        </p:nvSpPr>
        <p:spPr>
          <a:xfrm>
            <a:off x="0" y="0"/>
            <a:ext cx="140650" cy="190875"/>
          </a:xfrm>
          <a:prstGeom prst="rect">
            <a:avLst/>
          </a:prstGeom>
        </p:spPr>
        <p:txBody>
          <a:bodyPr>
            <a:prstTxWarp prst="textPlain">
              <a:avLst/>
            </a:prstTxWarp>
          </a:bodyPr>
          <a:lstStyle/>
          <a:p>
            <a:pPr lvl="0" algn="ctr"/>
            <a:r>
              <a:rPr b="0" i="0">
                <a:ln>
                  <a:noFill/>
                </a:ln>
                <a:solidFill>
                  <a:schemeClr val="lt2"/>
                </a:solidFill>
                <a:latin typeface="Arial"/>
              </a:rPr>
              <a: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1297500" y="393750"/>
            <a:ext cx="7038900" cy="52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Instagram Posts and Stories</a:t>
            </a:r>
            <a:endParaRPr b="1"/>
          </a:p>
        </p:txBody>
      </p:sp>
      <p:sp>
        <p:nvSpPr>
          <p:cNvPr id="195" name="Google Shape;195;p20"/>
          <p:cNvSpPr txBox="1">
            <a:spLocks noGrp="1"/>
          </p:cNvSpPr>
          <p:nvPr>
            <p:ph type="body" idx="1"/>
          </p:nvPr>
        </p:nvSpPr>
        <p:spPr>
          <a:xfrm>
            <a:off x="1297500" y="1035100"/>
            <a:ext cx="7332000" cy="29112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600"/>
              <a:t>We transferred the questions of the survey onto Instagram stories, and made a post with one of our posters. The questions were things like</a:t>
            </a:r>
            <a:endParaRPr sz="1600"/>
          </a:p>
          <a:p>
            <a:pPr marL="457200" lvl="0" indent="-330200" algn="l" rtl="0">
              <a:lnSpc>
                <a:spcPct val="115000"/>
              </a:lnSpc>
              <a:spcBef>
                <a:spcPts val="1200"/>
              </a:spcBef>
              <a:spcAft>
                <a:spcPts val="0"/>
              </a:spcAft>
              <a:buSzPts val="1600"/>
              <a:buChar char="●"/>
            </a:pPr>
            <a:r>
              <a:rPr lang="en" sz="1600"/>
              <a:t>Which Youth Center do you frequent?</a:t>
            </a:r>
            <a:endParaRPr sz="1600"/>
          </a:p>
          <a:p>
            <a:pPr marL="457200" lvl="0" indent="-330200" algn="l" rtl="0">
              <a:lnSpc>
                <a:spcPct val="115000"/>
              </a:lnSpc>
              <a:spcBef>
                <a:spcPts val="0"/>
              </a:spcBef>
              <a:spcAft>
                <a:spcPts val="0"/>
              </a:spcAft>
              <a:buSzPts val="1600"/>
              <a:buChar char="●"/>
            </a:pPr>
            <a:r>
              <a:rPr lang="en" sz="1600"/>
              <a:t>Are you interested in Program X/Y?</a:t>
            </a:r>
            <a:endParaRPr sz="1600"/>
          </a:p>
          <a:p>
            <a:pPr marL="457200" lvl="0" indent="-330200" algn="l" rtl="0">
              <a:lnSpc>
                <a:spcPct val="115000"/>
              </a:lnSpc>
              <a:spcBef>
                <a:spcPts val="0"/>
              </a:spcBef>
              <a:spcAft>
                <a:spcPts val="0"/>
              </a:spcAft>
              <a:buSzPts val="1600"/>
              <a:buChar char="●"/>
            </a:pPr>
            <a:r>
              <a:rPr lang="en" sz="1600"/>
              <a:t>What times are ideal for Program X/Y</a:t>
            </a:r>
            <a:endParaRPr sz="1600"/>
          </a:p>
          <a:p>
            <a:pPr marL="457200" lvl="0" indent="-330200" algn="l" rtl="0">
              <a:lnSpc>
                <a:spcPct val="115000"/>
              </a:lnSpc>
              <a:spcBef>
                <a:spcPts val="0"/>
              </a:spcBef>
              <a:spcAft>
                <a:spcPts val="0"/>
              </a:spcAft>
              <a:buSzPts val="1600"/>
              <a:buChar char="●"/>
            </a:pPr>
            <a:r>
              <a:rPr lang="en" sz="1600"/>
              <a:t>What school do you attend? What Grade are you?</a:t>
            </a:r>
            <a:endParaRPr sz="1600"/>
          </a:p>
        </p:txBody>
      </p:sp>
      <p:pic>
        <p:nvPicPr>
          <p:cNvPr id="196" name="Google Shape;196;p20"/>
          <p:cNvPicPr preferRelativeResize="0"/>
          <p:nvPr/>
        </p:nvPicPr>
        <p:blipFill>
          <a:blip r:embed="rId3">
            <a:alphaModFix/>
          </a:blip>
          <a:stretch>
            <a:fillRect/>
          </a:stretch>
        </p:blipFill>
        <p:spPr>
          <a:xfrm>
            <a:off x="7515447" y="2431100"/>
            <a:ext cx="1446250" cy="2571751"/>
          </a:xfrm>
          <a:prstGeom prst="rect">
            <a:avLst/>
          </a:prstGeom>
          <a:noFill/>
          <a:ln>
            <a:noFill/>
          </a:ln>
        </p:spPr>
      </p:pic>
      <p:pic>
        <p:nvPicPr>
          <p:cNvPr id="197" name="Google Shape;197;p20"/>
          <p:cNvPicPr preferRelativeResize="0"/>
          <p:nvPr/>
        </p:nvPicPr>
        <p:blipFill>
          <a:blip r:embed="rId4">
            <a:alphaModFix/>
          </a:blip>
          <a:stretch>
            <a:fillRect/>
          </a:stretch>
        </p:blipFill>
        <p:spPr>
          <a:xfrm>
            <a:off x="47850" y="3322050"/>
            <a:ext cx="1780500" cy="1680800"/>
          </a:xfrm>
          <a:prstGeom prst="rect">
            <a:avLst/>
          </a:prstGeom>
          <a:noFill/>
          <a:ln>
            <a:noFill/>
          </a:ln>
        </p:spPr>
      </p:pic>
      <p:sp>
        <p:nvSpPr>
          <p:cNvPr id="198" name="Google Shape;198;p20"/>
          <p:cNvSpPr/>
          <p:nvPr/>
        </p:nvSpPr>
        <p:spPr>
          <a:xfrm>
            <a:off x="0" y="1"/>
            <a:ext cx="190875" cy="221001"/>
          </a:xfrm>
          <a:prstGeom prst="rect">
            <a:avLst/>
          </a:prstGeom>
        </p:spPr>
        <p:txBody>
          <a:bodyPr>
            <a:prstTxWarp prst="textPlain">
              <a:avLst/>
            </a:prstTxWarp>
          </a:bodyPr>
          <a:lstStyle/>
          <a:p>
            <a:pPr lvl="0" algn="ctr"/>
            <a:r>
              <a:rPr b="0" i="0">
                <a:ln>
                  <a:noFill/>
                </a:ln>
                <a:solidFill>
                  <a:schemeClr val="lt2"/>
                </a:solidFill>
                <a:latin typeface="Arial"/>
              </a:rPr>
              <a:t>Z</a:t>
            </a:r>
          </a:p>
        </p:txBody>
      </p:sp>
      <p:pic>
        <p:nvPicPr>
          <p:cNvPr id="199" name="Google Shape;199;p20"/>
          <p:cNvPicPr preferRelativeResize="0"/>
          <p:nvPr/>
        </p:nvPicPr>
        <p:blipFill>
          <a:blip r:embed="rId5">
            <a:alphaModFix/>
          </a:blip>
          <a:stretch>
            <a:fillRect/>
          </a:stretch>
        </p:blipFill>
        <p:spPr>
          <a:xfrm>
            <a:off x="4577725" y="3031701"/>
            <a:ext cx="2786126" cy="1971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title"/>
          </p:nvPr>
        </p:nvSpPr>
        <p:spPr>
          <a:xfrm>
            <a:off x="1297500" y="393750"/>
            <a:ext cx="7038900" cy="64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Announcements at Schools</a:t>
            </a:r>
            <a:endParaRPr b="1"/>
          </a:p>
        </p:txBody>
      </p:sp>
      <p:sp>
        <p:nvSpPr>
          <p:cNvPr id="205" name="Google Shape;205;p21"/>
          <p:cNvSpPr txBox="1">
            <a:spLocks noGrp="1"/>
          </p:cNvSpPr>
          <p:nvPr>
            <p:ph type="body" idx="1"/>
          </p:nvPr>
        </p:nvSpPr>
        <p:spPr>
          <a:xfrm>
            <a:off x="1297500" y="11161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a:t>	We made contact with schools who housed our target demographic of youth and had them make digital announcements of our program and survey, through either Google Classroom, D2L, posters, or announcements over the intercom. </a:t>
            </a:r>
            <a:endParaRPr sz="1600"/>
          </a:p>
        </p:txBody>
      </p:sp>
      <p:pic>
        <p:nvPicPr>
          <p:cNvPr id="206" name="Google Shape;206;p21"/>
          <p:cNvPicPr preferRelativeResize="0"/>
          <p:nvPr/>
        </p:nvPicPr>
        <p:blipFill>
          <a:blip r:embed="rId3">
            <a:alphaModFix/>
          </a:blip>
          <a:stretch>
            <a:fillRect/>
          </a:stretch>
        </p:blipFill>
        <p:spPr>
          <a:xfrm>
            <a:off x="4" y="2240225"/>
            <a:ext cx="2786526" cy="2832950"/>
          </a:xfrm>
          <a:prstGeom prst="rect">
            <a:avLst/>
          </a:prstGeom>
          <a:noFill/>
          <a:ln>
            <a:noFill/>
          </a:ln>
        </p:spPr>
      </p:pic>
      <p:pic>
        <p:nvPicPr>
          <p:cNvPr id="207" name="Google Shape;207;p21"/>
          <p:cNvPicPr preferRelativeResize="0"/>
          <p:nvPr/>
        </p:nvPicPr>
        <p:blipFill rotWithShape="1">
          <a:blip r:embed="rId4">
            <a:alphaModFix/>
          </a:blip>
          <a:srcRect l="3263" t="20085" r="2405" b="19560"/>
          <a:stretch/>
        </p:blipFill>
        <p:spPr>
          <a:xfrm>
            <a:off x="5073175" y="2291550"/>
            <a:ext cx="3578576" cy="2289401"/>
          </a:xfrm>
          <a:prstGeom prst="rect">
            <a:avLst/>
          </a:prstGeom>
          <a:noFill/>
          <a:ln>
            <a:noFill/>
          </a:ln>
        </p:spPr>
      </p:pic>
      <p:pic>
        <p:nvPicPr>
          <p:cNvPr id="208" name="Google Shape;208;p21"/>
          <p:cNvPicPr preferRelativeResize="0"/>
          <p:nvPr/>
        </p:nvPicPr>
        <p:blipFill>
          <a:blip r:embed="rId5">
            <a:alphaModFix/>
          </a:blip>
          <a:stretch>
            <a:fillRect/>
          </a:stretch>
        </p:blipFill>
        <p:spPr>
          <a:xfrm rot="383002">
            <a:off x="7343548" y="2427463"/>
            <a:ext cx="1150351" cy="1540726"/>
          </a:xfrm>
          <a:prstGeom prst="rect">
            <a:avLst/>
          </a:prstGeom>
          <a:noFill/>
          <a:ln>
            <a:noFill/>
          </a:ln>
        </p:spPr>
      </p:pic>
      <p:pic>
        <p:nvPicPr>
          <p:cNvPr id="209" name="Google Shape;209;p21"/>
          <p:cNvPicPr preferRelativeResize="0"/>
          <p:nvPr/>
        </p:nvPicPr>
        <p:blipFill>
          <a:blip r:embed="rId6">
            <a:alphaModFix/>
          </a:blip>
          <a:stretch>
            <a:fillRect/>
          </a:stretch>
        </p:blipFill>
        <p:spPr>
          <a:xfrm rot="-952964">
            <a:off x="5477678" y="2571750"/>
            <a:ext cx="1145676" cy="1535324"/>
          </a:xfrm>
          <a:prstGeom prst="rect">
            <a:avLst/>
          </a:prstGeom>
          <a:noFill/>
          <a:ln>
            <a:noFill/>
          </a:ln>
        </p:spPr>
      </p:pic>
      <p:sp>
        <p:nvSpPr>
          <p:cNvPr id="210" name="Google Shape;210;p21"/>
          <p:cNvSpPr/>
          <p:nvPr/>
        </p:nvSpPr>
        <p:spPr>
          <a:xfrm>
            <a:off x="0" y="0"/>
            <a:ext cx="140650" cy="190875"/>
          </a:xfrm>
          <a:prstGeom prst="rect">
            <a:avLst/>
          </a:prstGeom>
        </p:spPr>
        <p:txBody>
          <a:bodyPr>
            <a:prstTxWarp prst="textPlain">
              <a:avLst/>
            </a:prstTxWarp>
          </a:bodyPr>
          <a:lstStyle/>
          <a:p>
            <a:pPr lvl="0" algn="ctr"/>
            <a:r>
              <a:rPr b="0" i="0">
                <a:ln>
                  <a:noFill/>
                </a:ln>
                <a:solidFill>
                  <a:schemeClr val="lt2"/>
                </a:solidFill>
                <a:latin typeface="Arial"/>
              </a:rPr>
              <a:t>H</a:t>
            </a: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On-screen Show (16:9)</PresentationFormat>
  <Paragraphs>73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Montserrat</vt:lpstr>
      <vt:lpstr>Lato</vt:lpstr>
      <vt:lpstr>Arial</vt:lpstr>
      <vt:lpstr>Focus</vt:lpstr>
      <vt:lpstr>Halton Hills Youth Centers Project- Husni and Zaynab</vt:lpstr>
      <vt:lpstr>The Beginning of the Project </vt:lpstr>
      <vt:lpstr>What We Wanted to Do</vt:lpstr>
      <vt:lpstr>Program 1-Youth Center Feedback Meetings</vt:lpstr>
      <vt:lpstr>Program 2-Youth Center Peer Leadership</vt:lpstr>
      <vt:lpstr>Advertising and Data Collection  </vt:lpstr>
      <vt:lpstr>Posters</vt:lpstr>
      <vt:lpstr>Instagram Posts and Stories</vt:lpstr>
      <vt:lpstr>Announcements at Schools</vt:lpstr>
      <vt:lpstr>Results of the Instagram Survey</vt:lpstr>
      <vt:lpstr>Results of the Instagram Survey</vt:lpstr>
      <vt:lpstr>Where we are now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Halton Hills Youth Centers Project- Husni and Zaynab</dc:title>
  <dc:creator>Patricia Howell-Blackmore</dc:creator>
  <cp:lastModifiedBy>Patricia Howell-Blackmore</cp:lastModifiedBy>
  <cp:revision>1</cp:revision>
  <dcterms:modified xsi:type="dcterms:W3CDTF">2021-12-07T23:27:13Z</dcterms:modified>
</cp:coreProperties>
</file>