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307" r:id="rId3"/>
    <p:sldId id="306" r:id="rId4"/>
    <p:sldId id="308" r:id="rId5"/>
    <p:sldId id="317" r:id="rId6"/>
    <p:sldId id="312" r:id="rId7"/>
    <p:sldId id="295" r:id="rId8"/>
    <p:sldId id="301" r:id="rId9"/>
    <p:sldId id="300" r:id="rId10"/>
    <p:sldId id="291" r:id="rId11"/>
    <p:sldId id="311" r:id="rId12"/>
    <p:sldId id="302" r:id="rId13"/>
    <p:sldId id="313" r:id="rId14"/>
    <p:sldId id="314" r:id="rId15"/>
    <p:sldId id="315" r:id="rId16"/>
    <p:sldId id="316" r:id="rId17"/>
    <p:sldId id="26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1"/>
    <a:srgbClr val="00B245"/>
    <a:srgbClr val="EF3E40"/>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77574" autoAdjust="0"/>
  </p:normalViewPr>
  <p:slideViewPr>
    <p:cSldViewPr snapToGrid="0">
      <p:cViewPr varScale="1">
        <p:scale>
          <a:sx n="58" d="100"/>
          <a:sy n="58" d="100"/>
        </p:scale>
        <p:origin x="1770" y="72"/>
      </p:cViewPr>
      <p:guideLst>
        <p:guide orient="horz" pos="2160"/>
        <p:guide pos="2880"/>
      </p:guideLst>
    </p:cSldViewPr>
  </p:slideViewPr>
  <p:notesTextViewPr>
    <p:cViewPr>
      <p:scale>
        <a:sx n="1" d="1"/>
        <a:sy n="1" d="1"/>
      </p:scale>
      <p:origin x="0" y="0"/>
    </p:cViewPr>
  </p:notesTextViewPr>
  <p:notesViewPr>
    <p:cSldViewPr snapToGrid="0">
      <p:cViewPr varScale="1">
        <p:scale>
          <a:sx n="53" d="100"/>
          <a:sy n="53" d="100"/>
        </p:scale>
        <p:origin x="176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D2EA8-4E54-4B65-B8C7-0D846B77FBD7}" type="doc">
      <dgm:prSet loTypeId="urn:microsoft.com/office/officeart/2009/3/layout/DescendingProcess" loCatId="process" qsTypeId="urn:microsoft.com/office/officeart/2005/8/quickstyle/3d3" qsCatId="3D" csTypeId="urn:microsoft.com/office/officeart/2005/8/colors/accent2_2" csCatId="accent2" phldr="1"/>
      <dgm:spPr/>
      <dgm:t>
        <a:bodyPr/>
        <a:lstStyle/>
        <a:p>
          <a:endParaRPr lang="en-CA"/>
        </a:p>
      </dgm:t>
    </dgm:pt>
    <dgm:pt modelId="{94FB7F34-631A-42EE-90E6-E9549E526071}">
      <dgm:prSet phldrT="[Text]" custT="1"/>
      <dgm:spPr/>
      <dgm:t>
        <a:bodyPr/>
        <a:lstStyle/>
        <a:p>
          <a:r>
            <a:rPr lang="en-US" sz="2000" dirty="0" smtClean="0">
              <a:latin typeface="Arial" pitchFamily="34" charset="0"/>
              <a:cs typeface="Arial" pitchFamily="34" charset="0"/>
            </a:rPr>
            <a:t>School Engagement  (</a:t>
          </a:r>
          <a:r>
            <a:rPr lang="en-US" sz="1400" dirty="0" smtClean="0">
              <a:latin typeface="Arial" pitchFamily="34" charset="0"/>
              <a:cs typeface="Arial" pitchFamily="34" charset="0"/>
              <a:sym typeface="Symbol"/>
            </a:rPr>
            <a:t></a:t>
          </a:r>
          <a:r>
            <a:rPr lang="en-US" sz="2000" dirty="0" smtClean="0">
              <a:latin typeface="Arial" pitchFamily="34" charset="0"/>
              <a:cs typeface="Arial" pitchFamily="34" charset="0"/>
            </a:rPr>
            <a:t>11%)</a:t>
          </a:r>
          <a:endParaRPr lang="en-CA" sz="2000" dirty="0">
            <a:latin typeface="Arial" pitchFamily="34" charset="0"/>
            <a:cs typeface="Arial" pitchFamily="34" charset="0"/>
          </a:endParaRPr>
        </a:p>
      </dgm:t>
    </dgm:pt>
    <dgm:pt modelId="{F271F245-2513-4469-B380-9EA1D22E230E}" type="parTrans" cxnId="{75BF4CF6-3F0A-4894-9C1A-521F0AA28026}">
      <dgm:prSet/>
      <dgm:spPr/>
      <dgm:t>
        <a:bodyPr/>
        <a:lstStyle/>
        <a:p>
          <a:endParaRPr lang="en-CA"/>
        </a:p>
      </dgm:t>
    </dgm:pt>
    <dgm:pt modelId="{AF303A31-2998-4EEE-AF5D-F197EE782B59}" type="sibTrans" cxnId="{75BF4CF6-3F0A-4894-9C1A-521F0AA28026}">
      <dgm:prSet/>
      <dgm:spPr/>
      <dgm:t>
        <a:bodyPr/>
        <a:lstStyle/>
        <a:p>
          <a:endParaRPr lang="en-CA"/>
        </a:p>
      </dgm:t>
    </dgm:pt>
    <dgm:pt modelId="{035C5C54-864A-4426-8BF5-5ABABF9F425E}">
      <dgm:prSet phldrT="[Text]" custT="1"/>
      <dgm:spPr/>
      <dgm:t>
        <a:bodyPr/>
        <a:lstStyle/>
        <a:p>
          <a:pPr algn="l"/>
          <a:r>
            <a:rPr lang="en-US" sz="2000" dirty="0" smtClean="0">
              <a:latin typeface="Arial" pitchFamily="34" charset="0"/>
              <a:cs typeface="Arial" pitchFamily="34" charset="0"/>
            </a:rPr>
            <a:t>      Caring Neighbourhood (</a:t>
          </a:r>
          <a:r>
            <a:rPr lang="en-US" sz="1400" dirty="0" smtClean="0">
              <a:latin typeface="Arial" pitchFamily="34" charset="0"/>
              <a:cs typeface="Arial" pitchFamily="34" charset="0"/>
              <a:sym typeface="Symbol"/>
            </a:rPr>
            <a:t></a:t>
          </a:r>
          <a:r>
            <a:rPr lang="en-US" sz="2000" dirty="0" smtClean="0">
              <a:latin typeface="Arial" pitchFamily="34" charset="0"/>
              <a:cs typeface="Arial" pitchFamily="34" charset="0"/>
            </a:rPr>
            <a:t>12%)</a:t>
          </a:r>
          <a:endParaRPr lang="en-CA" sz="2000" dirty="0">
            <a:latin typeface="Arial" pitchFamily="34" charset="0"/>
            <a:cs typeface="Arial" pitchFamily="34" charset="0"/>
          </a:endParaRPr>
        </a:p>
      </dgm:t>
    </dgm:pt>
    <dgm:pt modelId="{B0AA0741-628D-46DA-908B-0E867E7A3751}" type="parTrans" cxnId="{D275B200-9811-4124-9AE8-03A82AC9B74E}">
      <dgm:prSet/>
      <dgm:spPr/>
      <dgm:t>
        <a:bodyPr/>
        <a:lstStyle/>
        <a:p>
          <a:endParaRPr lang="en-CA"/>
        </a:p>
      </dgm:t>
    </dgm:pt>
    <dgm:pt modelId="{427EA1BE-6870-4028-BC2E-7D7384295AC3}" type="sibTrans" cxnId="{D275B200-9811-4124-9AE8-03A82AC9B74E}">
      <dgm:prSet/>
      <dgm:spPr/>
      <dgm:t>
        <a:bodyPr/>
        <a:lstStyle/>
        <a:p>
          <a:endParaRPr lang="en-CA"/>
        </a:p>
      </dgm:t>
    </dgm:pt>
    <dgm:pt modelId="{1391AA47-2E1B-4C53-B43D-687D3E5B5D0A}">
      <dgm:prSet phldrT="[Text]" custT="1"/>
      <dgm:spPr/>
      <dgm:t>
        <a:bodyPr/>
        <a:lstStyle/>
        <a:p>
          <a:r>
            <a:rPr lang="en-US" sz="2000" dirty="0" smtClean="0">
              <a:latin typeface="Arial" pitchFamily="34" charset="0"/>
              <a:cs typeface="Arial" pitchFamily="34" charset="0"/>
            </a:rPr>
            <a:t>Positive Peer Influence (</a:t>
          </a:r>
          <a:r>
            <a:rPr lang="en-US" sz="1400" dirty="0" smtClean="0">
              <a:latin typeface="Arial" pitchFamily="34" charset="0"/>
              <a:cs typeface="Arial" pitchFamily="34" charset="0"/>
              <a:sym typeface="Symbol"/>
            </a:rPr>
            <a:t></a:t>
          </a:r>
          <a:r>
            <a:rPr lang="en-US" sz="2000" dirty="0" smtClean="0">
              <a:latin typeface="Arial" pitchFamily="34" charset="0"/>
              <a:cs typeface="Arial" pitchFamily="34" charset="0"/>
            </a:rPr>
            <a:t>18%)</a:t>
          </a:r>
          <a:endParaRPr lang="en-CA" sz="2000" dirty="0">
            <a:latin typeface="Arial" pitchFamily="34" charset="0"/>
            <a:cs typeface="Arial" pitchFamily="34" charset="0"/>
          </a:endParaRPr>
        </a:p>
      </dgm:t>
    </dgm:pt>
    <dgm:pt modelId="{1B336F95-9318-4A44-9421-6212171C0329}" type="parTrans" cxnId="{A4A399CE-74DC-4DF2-B182-E1F84277CF33}">
      <dgm:prSet/>
      <dgm:spPr/>
      <dgm:t>
        <a:bodyPr/>
        <a:lstStyle/>
        <a:p>
          <a:endParaRPr lang="en-CA"/>
        </a:p>
      </dgm:t>
    </dgm:pt>
    <dgm:pt modelId="{FCA6918C-9B63-421E-8E59-2E957B1BA1EA}" type="sibTrans" cxnId="{A4A399CE-74DC-4DF2-B182-E1F84277CF33}">
      <dgm:prSet/>
      <dgm:spPr/>
      <dgm:t>
        <a:bodyPr/>
        <a:lstStyle/>
        <a:p>
          <a:endParaRPr lang="en-CA"/>
        </a:p>
      </dgm:t>
    </dgm:pt>
    <dgm:pt modelId="{F713A379-ABC5-431C-822D-B9B655CB3984}">
      <dgm:prSet phldrT="[Text]" custT="1"/>
      <dgm:spPr/>
      <dgm:t>
        <a:bodyPr/>
        <a:lstStyle/>
        <a:p>
          <a:r>
            <a:rPr lang="en-US" sz="2000" dirty="0" smtClean="0">
              <a:latin typeface="Arial" pitchFamily="34" charset="0"/>
              <a:cs typeface="Arial" pitchFamily="34" charset="0"/>
            </a:rPr>
            <a:t>Family Support (</a:t>
          </a:r>
          <a:r>
            <a:rPr lang="en-US" sz="1400" dirty="0" smtClean="0">
              <a:latin typeface="Arial" pitchFamily="34" charset="0"/>
              <a:cs typeface="Arial" pitchFamily="34" charset="0"/>
              <a:sym typeface="Symbol"/>
            </a:rPr>
            <a:t></a:t>
          </a:r>
          <a:r>
            <a:rPr lang="en-US" sz="2000" dirty="0" smtClean="0">
              <a:latin typeface="Arial" pitchFamily="34" charset="0"/>
              <a:cs typeface="Arial" pitchFamily="34" charset="0"/>
            </a:rPr>
            <a:t>12%)</a:t>
          </a:r>
          <a:endParaRPr lang="en-CA" sz="2000" dirty="0">
            <a:latin typeface="Arial" pitchFamily="34" charset="0"/>
            <a:cs typeface="Arial" pitchFamily="34" charset="0"/>
          </a:endParaRPr>
        </a:p>
      </dgm:t>
    </dgm:pt>
    <dgm:pt modelId="{115B294B-A3C0-415A-B8E0-2A6FE215CD3A}" type="parTrans" cxnId="{E841D549-45E0-42D3-9911-41D6DD0DD49C}">
      <dgm:prSet/>
      <dgm:spPr/>
      <dgm:t>
        <a:bodyPr/>
        <a:lstStyle/>
        <a:p>
          <a:endParaRPr lang="en-CA"/>
        </a:p>
      </dgm:t>
    </dgm:pt>
    <dgm:pt modelId="{9DE109D8-A023-4014-927A-A30FFD04BA0A}" type="sibTrans" cxnId="{E841D549-45E0-42D3-9911-41D6DD0DD49C}">
      <dgm:prSet/>
      <dgm:spPr/>
      <dgm:t>
        <a:bodyPr/>
        <a:lstStyle/>
        <a:p>
          <a:endParaRPr lang="en-CA"/>
        </a:p>
      </dgm:t>
    </dgm:pt>
    <dgm:pt modelId="{048C3A9A-8085-4FD2-BEAC-3D836EF9B9A4}">
      <dgm:prSet phldrT="[Text]" custT="1"/>
      <dgm:spPr/>
      <dgm:t>
        <a:bodyPr/>
        <a:lstStyle/>
        <a:p>
          <a:r>
            <a:rPr lang="en-US" sz="2000" dirty="0" smtClean="0">
              <a:latin typeface="Arial" pitchFamily="34" charset="0"/>
              <a:cs typeface="Arial" pitchFamily="34" charset="0"/>
            </a:rPr>
            <a:t>Family Boundaries (</a:t>
          </a:r>
          <a:r>
            <a:rPr lang="en-US" sz="1400" dirty="0" smtClean="0">
              <a:latin typeface="Arial" pitchFamily="34" charset="0"/>
              <a:cs typeface="Arial" pitchFamily="34" charset="0"/>
              <a:sym typeface="Symbol"/>
            </a:rPr>
            <a:t></a:t>
          </a:r>
          <a:r>
            <a:rPr lang="en-US" sz="2000" dirty="0" smtClean="0">
              <a:latin typeface="Arial" pitchFamily="34" charset="0"/>
              <a:cs typeface="Arial" pitchFamily="34" charset="0"/>
              <a:sym typeface="Symbol"/>
            </a:rPr>
            <a:t>18%)</a:t>
          </a:r>
          <a:endParaRPr lang="en-CA" sz="2000" dirty="0">
            <a:latin typeface="Arial" pitchFamily="34" charset="0"/>
            <a:cs typeface="Arial" pitchFamily="34" charset="0"/>
          </a:endParaRPr>
        </a:p>
      </dgm:t>
    </dgm:pt>
    <dgm:pt modelId="{B54BE12B-12C3-45E4-B633-1C8EDD8CB00B}" type="parTrans" cxnId="{7FA32103-A0E9-4447-B544-82B8B7770547}">
      <dgm:prSet/>
      <dgm:spPr/>
      <dgm:t>
        <a:bodyPr/>
        <a:lstStyle/>
        <a:p>
          <a:endParaRPr lang="en-CA"/>
        </a:p>
      </dgm:t>
    </dgm:pt>
    <dgm:pt modelId="{FB4B527E-EDC8-4A69-9758-C651751C6915}" type="sibTrans" cxnId="{7FA32103-A0E9-4447-B544-82B8B7770547}">
      <dgm:prSet/>
      <dgm:spPr/>
      <dgm:t>
        <a:bodyPr/>
        <a:lstStyle/>
        <a:p>
          <a:endParaRPr lang="en-CA"/>
        </a:p>
      </dgm:t>
    </dgm:pt>
    <dgm:pt modelId="{4A70105E-6692-44FB-8347-CFC66627513D}">
      <dgm:prSet phldrT="[Text]" custT="1"/>
      <dgm:spPr/>
      <dgm:t>
        <a:bodyPr/>
        <a:lstStyle/>
        <a:p>
          <a:r>
            <a:rPr lang="en-US" sz="2000" dirty="0" smtClean="0">
              <a:latin typeface="Arial" pitchFamily="34" charset="0"/>
              <a:cs typeface="Arial" pitchFamily="34" charset="0"/>
            </a:rPr>
            <a:t>Caring School Climate (</a:t>
          </a:r>
          <a:r>
            <a:rPr lang="en-US" sz="1400" dirty="0" smtClean="0">
              <a:latin typeface="Arial" pitchFamily="34" charset="0"/>
              <a:cs typeface="Arial" pitchFamily="34" charset="0"/>
              <a:sym typeface="Symbol"/>
            </a:rPr>
            <a:t></a:t>
          </a:r>
          <a:r>
            <a:rPr lang="en-US" sz="2000" dirty="0" smtClean="0">
              <a:latin typeface="Arial" pitchFamily="34" charset="0"/>
              <a:cs typeface="Arial" pitchFamily="34" charset="0"/>
            </a:rPr>
            <a:t>13%)</a:t>
          </a:r>
          <a:endParaRPr lang="en-CA" sz="2000" dirty="0">
            <a:latin typeface="Arial" pitchFamily="34" charset="0"/>
            <a:cs typeface="Arial" pitchFamily="34" charset="0"/>
          </a:endParaRPr>
        </a:p>
      </dgm:t>
    </dgm:pt>
    <dgm:pt modelId="{A9442EDB-43B5-43CF-B09D-FD13FA16C44F}" type="parTrans" cxnId="{4FCCB654-6835-4482-B7DA-70B885F978DB}">
      <dgm:prSet/>
      <dgm:spPr/>
      <dgm:t>
        <a:bodyPr/>
        <a:lstStyle/>
        <a:p>
          <a:endParaRPr lang="en-CA"/>
        </a:p>
      </dgm:t>
    </dgm:pt>
    <dgm:pt modelId="{1028FBE5-608D-4425-AEF3-2BB5827A657B}" type="sibTrans" cxnId="{4FCCB654-6835-4482-B7DA-70B885F978DB}">
      <dgm:prSet/>
      <dgm:spPr/>
      <dgm:t>
        <a:bodyPr/>
        <a:lstStyle/>
        <a:p>
          <a:endParaRPr lang="en-CA"/>
        </a:p>
      </dgm:t>
    </dgm:pt>
    <dgm:pt modelId="{17921ECC-C823-4BCB-A814-4C56C20C0506}" type="pres">
      <dgm:prSet presAssocID="{A17D2EA8-4E54-4B65-B8C7-0D846B77FBD7}" presName="Name0" presStyleCnt="0">
        <dgm:presLayoutVars>
          <dgm:chMax val="7"/>
          <dgm:chPref val="5"/>
        </dgm:presLayoutVars>
      </dgm:prSet>
      <dgm:spPr/>
      <dgm:t>
        <a:bodyPr/>
        <a:lstStyle/>
        <a:p>
          <a:endParaRPr lang="en-CA"/>
        </a:p>
      </dgm:t>
    </dgm:pt>
    <dgm:pt modelId="{F8662DE4-1173-42A6-8A1A-84CC2C06BF78}" type="pres">
      <dgm:prSet presAssocID="{A17D2EA8-4E54-4B65-B8C7-0D846B77FBD7}" presName="arrowNode" presStyleLbl="node1" presStyleIdx="0" presStyleCnt="1" custScaleX="93619" custScaleY="93340" custLinFactNeighborX="1235" custLinFactNeighborY="-3330"/>
      <dgm:spPr>
        <a:solidFill>
          <a:schemeClr val="tx2"/>
        </a:solidFill>
      </dgm:spPr>
      <dgm:t>
        <a:bodyPr/>
        <a:lstStyle/>
        <a:p>
          <a:endParaRPr lang="en-CA"/>
        </a:p>
      </dgm:t>
    </dgm:pt>
    <dgm:pt modelId="{6914ADF0-A522-4DE4-A249-9B056469D949}" type="pres">
      <dgm:prSet presAssocID="{94FB7F34-631A-42EE-90E6-E9549E526071}" presName="txNode1" presStyleLbl="revTx" presStyleIdx="0" presStyleCnt="6" custScaleX="123513" custLinFactNeighborX="70113">
        <dgm:presLayoutVars>
          <dgm:bulletEnabled val="1"/>
        </dgm:presLayoutVars>
      </dgm:prSet>
      <dgm:spPr/>
      <dgm:t>
        <a:bodyPr/>
        <a:lstStyle/>
        <a:p>
          <a:endParaRPr lang="en-CA"/>
        </a:p>
      </dgm:t>
    </dgm:pt>
    <dgm:pt modelId="{0E4F3D37-1DE1-4A1D-8F71-43F941E64C00}" type="pres">
      <dgm:prSet presAssocID="{F713A379-ABC5-431C-822D-B9B655CB3984}" presName="txNode2" presStyleLbl="revTx" presStyleIdx="1" presStyleCnt="6">
        <dgm:presLayoutVars>
          <dgm:bulletEnabled val="1"/>
        </dgm:presLayoutVars>
      </dgm:prSet>
      <dgm:spPr/>
      <dgm:t>
        <a:bodyPr/>
        <a:lstStyle/>
        <a:p>
          <a:endParaRPr lang="en-CA"/>
        </a:p>
      </dgm:t>
    </dgm:pt>
    <dgm:pt modelId="{ECB79083-6BF3-4795-AB23-22EF64C2451F}" type="pres">
      <dgm:prSet presAssocID="{9DE109D8-A023-4014-927A-A30FFD04BA0A}" presName="dotNode2" presStyleCnt="0"/>
      <dgm:spPr/>
      <dgm:t>
        <a:bodyPr/>
        <a:lstStyle/>
        <a:p>
          <a:endParaRPr lang="en-CA"/>
        </a:p>
      </dgm:t>
    </dgm:pt>
    <dgm:pt modelId="{77818495-7F28-44B5-A01F-1C16E2128B8E}" type="pres">
      <dgm:prSet presAssocID="{9DE109D8-A023-4014-927A-A30FFD04BA0A}" presName="dotRepeatNode" presStyleLbl="fgShp" presStyleIdx="0" presStyleCnt="4" custLinFactX="80085" custLinFactNeighborX="100000" custLinFactNeighborY="-7109"/>
      <dgm:spPr/>
      <dgm:t>
        <a:bodyPr/>
        <a:lstStyle/>
        <a:p>
          <a:endParaRPr lang="en-CA"/>
        </a:p>
      </dgm:t>
    </dgm:pt>
    <dgm:pt modelId="{AE4025AC-D05B-4574-B6E2-A53E008954FB}" type="pres">
      <dgm:prSet presAssocID="{035C5C54-864A-4426-8BF5-5ABABF9F425E}" presName="txNode3" presStyleLbl="revTx" presStyleIdx="2" presStyleCnt="6" custScaleX="143252" custLinFactNeighborX="-3869" custLinFactNeighborY="31690">
        <dgm:presLayoutVars>
          <dgm:bulletEnabled val="1"/>
        </dgm:presLayoutVars>
      </dgm:prSet>
      <dgm:spPr/>
      <dgm:t>
        <a:bodyPr/>
        <a:lstStyle/>
        <a:p>
          <a:endParaRPr lang="en-CA"/>
        </a:p>
      </dgm:t>
    </dgm:pt>
    <dgm:pt modelId="{FE0F27F5-CAB0-4879-BCC5-1B700A04F806}" type="pres">
      <dgm:prSet presAssocID="{427EA1BE-6870-4028-BC2E-7D7384295AC3}" presName="dotNode3" presStyleCnt="0"/>
      <dgm:spPr/>
      <dgm:t>
        <a:bodyPr/>
        <a:lstStyle/>
        <a:p>
          <a:endParaRPr lang="en-CA"/>
        </a:p>
      </dgm:t>
    </dgm:pt>
    <dgm:pt modelId="{5352BE37-56D3-4812-AB78-C6FC537F99A2}" type="pres">
      <dgm:prSet presAssocID="{427EA1BE-6870-4028-BC2E-7D7384295AC3}" presName="dotRepeatNode" presStyleLbl="fgShp" presStyleIdx="1" presStyleCnt="4" custLinFactX="19535" custLinFactNeighborX="100000" custLinFactNeighborY="-38146"/>
      <dgm:spPr/>
      <dgm:t>
        <a:bodyPr/>
        <a:lstStyle/>
        <a:p>
          <a:endParaRPr lang="en-CA"/>
        </a:p>
      </dgm:t>
    </dgm:pt>
    <dgm:pt modelId="{7AFCDD70-702C-4E81-8B0C-0F154799E522}" type="pres">
      <dgm:prSet presAssocID="{4A70105E-6692-44FB-8347-CFC66627513D}" presName="txNode4" presStyleLbl="revTx" presStyleIdx="3" presStyleCnt="6" custScaleX="133544" custLinFactNeighborX="565" custLinFactNeighborY="-33588">
        <dgm:presLayoutVars>
          <dgm:bulletEnabled val="1"/>
        </dgm:presLayoutVars>
      </dgm:prSet>
      <dgm:spPr/>
      <dgm:t>
        <a:bodyPr/>
        <a:lstStyle/>
        <a:p>
          <a:endParaRPr lang="en-CA"/>
        </a:p>
      </dgm:t>
    </dgm:pt>
    <dgm:pt modelId="{D078869B-F1C1-4EB6-A686-32123DD83158}" type="pres">
      <dgm:prSet presAssocID="{1028FBE5-608D-4425-AEF3-2BB5827A657B}" presName="dotNode4" presStyleCnt="0"/>
      <dgm:spPr/>
      <dgm:t>
        <a:bodyPr/>
        <a:lstStyle/>
        <a:p>
          <a:endParaRPr lang="en-CA"/>
        </a:p>
      </dgm:t>
    </dgm:pt>
    <dgm:pt modelId="{2C605C53-8FA0-4BC4-B14E-F9AF0CAD5298}" type="pres">
      <dgm:prSet presAssocID="{1028FBE5-608D-4425-AEF3-2BB5827A657B}" presName="dotRepeatNode" presStyleLbl="fgShp" presStyleIdx="2" presStyleCnt="4" custLinFactNeighborX="65595" custLinFactNeighborY="-91810"/>
      <dgm:spPr/>
      <dgm:t>
        <a:bodyPr/>
        <a:lstStyle/>
        <a:p>
          <a:endParaRPr lang="en-CA"/>
        </a:p>
      </dgm:t>
    </dgm:pt>
    <dgm:pt modelId="{1C3F0FBB-B60C-4206-AF2C-F80B71209BD9}" type="pres">
      <dgm:prSet presAssocID="{1391AA47-2E1B-4C53-B43D-687D3E5B5D0A}" presName="txNode5" presStyleLbl="revTx" presStyleIdx="4" presStyleCnt="6" custLinFactNeighborX="-6320" custLinFactNeighborY="15673">
        <dgm:presLayoutVars>
          <dgm:bulletEnabled val="1"/>
        </dgm:presLayoutVars>
      </dgm:prSet>
      <dgm:spPr/>
      <dgm:t>
        <a:bodyPr/>
        <a:lstStyle/>
        <a:p>
          <a:endParaRPr lang="en-CA"/>
        </a:p>
      </dgm:t>
    </dgm:pt>
    <dgm:pt modelId="{4C03F329-DA0D-41D5-BA7C-2E76E879001D}" type="pres">
      <dgm:prSet presAssocID="{FCA6918C-9B63-421E-8E59-2E957B1BA1EA}" presName="dotNode5" presStyleCnt="0"/>
      <dgm:spPr/>
      <dgm:t>
        <a:bodyPr/>
        <a:lstStyle/>
        <a:p>
          <a:endParaRPr lang="en-CA"/>
        </a:p>
      </dgm:t>
    </dgm:pt>
    <dgm:pt modelId="{C058E54A-BDA8-445A-B269-2874EC599298}" type="pres">
      <dgm:prSet presAssocID="{FCA6918C-9B63-421E-8E59-2E957B1BA1EA}" presName="dotRepeatNode" presStyleLbl="fgShp" presStyleIdx="3" presStyleCnt="4" custLinFactNeighborX="51113" custLinFactNeighborY="-95575"/>
      <dgm:spPr/>
      <dgm:t>
        <a:bodyPr/>
        <a:lstStyle/>
        <a:p>
          <a:endParaRPr lang="en-CA"/>
        </a:p>
      </dgm:t>
    </dgm:pt>
    <dgm:pt modelId="{C7AD205C-C3B2-4029-8522-B4AA1D200DE8}" type="pres">
      <dgm:prSet presAssocID="{048C3A9A-8085-4FD2-BEAC-3D836EF9B9A4}" presName="txNode6" presStyleLbl="revTx" presStyleIdx="5" presStyleCnt="6" custLinFactY="-95330" custLinFactNeighborX="33094" custLinFactNeighborY="-100000">
        <dgm:presLayoutVars>
          <dgm:bulletEnabled val="1"/>
        </dgm:presLayoutVars>
      </dgm:prSet>
      <dgm:spPr/>
      <dgm:t>
        <a:bodyPr/>
        <a:lstStyle/>
        <a:p>
          <a:endParaRPr lang="en-CA"/>
        </a:p>
      </dgm:t>
    </dgm:pt>
  </dgm:ptLst>
  <dgm:cxnLst>
    <dgm:cxn modelId="{F38C5A91-C713-41F3-9800-8827CE9105BA}" type="presOf" srcId="{A17D2EA8-4E54-4B65-B8C7-0D846B77FBD7}" destId="{17921ECC-C823-4BCB-A814-4C56C20C0506}" srcOrd="0" destOrd="0" presId="urn:microsoft.com/office/officeart/2009/3/layout/DescendingProcess"/>
    <dgm:cxn modelId="{7FA32103-A0E9-4447-B544-82B8B7770547}" srcId="{A17D2EA8-4E54-4B65-B8C7-0D846B77FBD7}" destId="{048C3A9A-8085-4FD2-BEAC-3D836EF9B9A4}" srcOrd="5" destOrd="0" parTransId="{B54BE12B-12C3-45E4-B633-1C8EDD8CB00B}" sibTransId="{FB4B527E-EDC8-4A69-9758-C651751C6915}"/>
    <dgm:cxn modelId="{75BF4CF6-3F0A-4894-9C1A-521F0AA28026}" srcId="{A17D2EA8-4E54-4B65-B8C7-0D846B77FBD7}" destId="{94FB7F34-631A-42EE-90E6-E9549E526071}" srcOrd="0" destOrd="0" parTransId="{F271F245-2513-4469-B380-9EA1D22E230E}" sibTransId="{AF303A31-2998-4EEE-AF5D-F197EE782B59}"/>
    <dgm:cxn modelId="{A4A399CE-74DC-4DF2-B182-E1F84277CF33}" srcId="{A17D2EA8-4E54-4B65-B8C7-0D846B77FBD7}" destId="{1391AA47-2E1B-4C53-B43D-687D3E5B5D0A}" srcOrd="4" destOrd="0" parTransId="{1B336F95-9318-4A44-9421-6212171C0329}" sibTransId="{FCA6918C-9B63-421E-8E59-2E957B1BA1EA}"/>
    <dgm:cxn modelId="{FA75D82D-383A-4656-84D3-BAC64E05BFC5}" type="presOf" srcId="{1028FBE5-608D-4425-AEF3-2BB5827A657B}" destId="{2C605C53-8FA0-4BC4-B14E-F9AF0CAD5298}" srcOrd="0" destOrd="0" presId="urn:microsoft.com/office/officeart/2009/3/layout/DescendingProcess"/>
    <dgm:cxn modelId="{98FF91F6-67E1-43C4-A793-60C769A61CC6}" type="presOf" srcId="{94FB7F34-631A-42EE-90E6-E9549E526071}" destId="{6914ADF0-A522-4DE4-A249-9B056469D949}" srcOrd="0" destOrd="0" presId="urn:microsoft.com/office/officeart/2009/3/layout/DescendingProcess"/>
    <dgm:cxn modelId="{D275B200-9811-4124-9AE8-03A82AC9B74E}" srcId="{A17D2EA8-4E54-4B65-B8C7-0D846B77FBD7}" destId="{035C5C54-864A-4426-8BF5-5ABABF9F425E}" srcOrd="2" destOrd="0" parTransId="{B0AA0741-628D-46DA-908B-0E867E7A3751}" sibTransId="{427EA1BE-6870-4028-BC2E-7D7384295AC3}"/>
    <dgm:cxn modelId="{0F9502C7-740C-4E14-85E2-0B77C6E8F964}" type="presOf" srcId="{4A70105E-6692-44FB-8347-CFC66627513D}" destId="{7AFCDD70-702C-4E81-8B0C-0F154799E522}" srcOrd="0" destOrd="0" presId="urn:microsoft.com/office/officeart/2009/3/layout/DescendingProcess"/>
    <dgm:cxn modelId="{495DAD9B-B591-4510-A0B5-595C69261E3C}" type="presOf" srcId="{9DE109D8-A023-4014-927A-A30FFD04BA0A}" destId="{77818495-7F28-44B5-A01F-1C16E2128B8E}" srcOrd="0" destOrd="0" presId="urn:microsoft.com/office/officeart/2009/3/layout/DescendingProcess"/>
    <dgm:cxn modelId="{AB441E6E-67A9-472A-9596-A9601201971A}" type="presOf" srcId="{427EA1BE-6870-4028-BC2E-7D7384295AC3}" destId="{5352BE37-56D3-4812-AB78-C6FC537F99A2}" srcOrd="0" destOrd="0" presId="urn:microsoft.com/office/officeart/2009/3/layout/DescendingProcess"/>
    <dgm:cxn modelId="{E841D549-45E0-42D3-9911-41D6DD0DD49C}" srcId="{A17D2EA8-4E54-4B65-B8C7-0D846B77FBD7}" destId="{F713A379-ABC5-431C-822D-B9B655CB3984}" srcOrd="1" destOrd="0" parTransId="{115B294B-A3C0-415A-B8E0-2A6FE215CD3A}" sibTransId="{9DE109D8-A023-4014-927A-A30FFD04BA0A}"/>
    <dgm:cxn modelId="{2B078F48-C9C0-4793-BA3F-C3DA852EAFFF}" type="presOf" srcId="{FCA6918C-9B63-421E-8E59-2E957B1BA1EA}" destId="{C058E54A-BDA8-445A-B269-2874EC599298}" srcOrd="0" destOrd="0" presId="urn:microsoft.com/office/officeart/2009/3/layout/DescendingProcess"/>
    <dgm:cxn modelId="{4FCCB654-6835-4482-B7DA-70B885F978DB}" srcId="{A17D2EA8-4E54-4B65-B8C7-0D846B77FBD7}" destId="{4A70105E-6692-44FB-8347-CFC66627513D}" srcOrd="3" destOrd="0" parTransId="{A9442EDB-43B5-43CF-B09D-FD13FA16C44F}" sibTransId="{1028FBE5-608D-4425-AEF3-2BB5827A657B}"/>
    <dgm:cxn modelId="{38156E6A-9A0A-4FE6-A953-ABF9A8FF229C}" type="presOf" srcId="{048C3A9A-8085-4FD2-BEAC-3D836EF9B9A4}" destId="{C7AD205C-C3B2-4029-8522-B4AA1D200DE8}" srcOrd="0" destOrd="0" presId="urn:microsoft.com/office/officeart/2009/3/layout/DescendingProcess"/>
    <dgm:cxn modelId="{6D8C028C-E0E7-4596-90DA-0774523B1EDC}" type="presOf" srcId="{1391AA47-2E1B-4C53-B43D-687D3E5B5D0A}" destId="{1C3F0FBB-B60C-4206-AF2C-F80B71209BD9}" srcOrd="0" destOrd="0" presId="urn:microsoft.com/office/officeart/2009/3/layout/DescendingProcess"/>
    <dgm:cxn modelId="{D1D89C54-5120-4E2F-957B-1D2023ECB8DF}" type="presOf" srcId="{F713A379-ABC5-431C-822D-B9B655CB3984}" destId="{0E4F3D37-1DE1-4A1D-8F71-43F941E64C00}" srcOrd="0" destOrd="0" presId="urn:microsoft.com/office/officeart/2009/3/layout/DescendingProcess"/>
    <dgm:cxn modelId="{15E02A29-D5D7-461F-9C82-DEB68AB28669}" type="presOf" srcId="{035C5C54-864A-4426-8BF5-5ABABF9F425E}" destId="{AE4025AC-D05B-4574-B6E2-A53E008954FB}" srcOrd="0" destOrd="0" presId="urn:microsoft.com/office/officeart/2009/3/layout/DescendingProcess"/>
    <dgm:cxn modelId="{1BBF1695-8BC7-436A-BF26-A15E05CBC59E}" type="presParOf" srcId="{17921ECC-C823-4BCB-A814-4C56C20C0506}" destId="{F8662DE4-1173-42A6-8A1A-84CC2C06BF78}" srcOrd="0" destOrd="0" presId="urn:microsoft.com/office/officeart/2009/3/layout/DescendingProcess"/>
    <dgm:cxn modelId="{8D083B8F-2E05-403F-900A-888E1EFFB2B5}" type="presParOf" srcId="{17921ECC-C823-4BCB-A814-4C56C20C0506}" destId="{6914ADF0-A522-4DE4-A249-9B056469D949}" srcOrd="1" destOrd="0" presId="urn:microsoft.com/office/officeart/2009/3/layout/DescendingProcess"/>
    <dgm:cxn modelId="{294C6D28-7D17-4C9B-BD39-F6AF57D89B3F}" type="presParOf" srcId="{17921ECC-C823-4BCB-A814-4C56C20C0506}" destId="{0E4F3D37-1DE1-4A1D-8F71-43F941E64C00}" srcOrd="2" destOrd="0" presId="urn:microsoft.com/office/officeart/2009/3/layout/DescendingProcess"/>
    <dgm:cxn modelId="{F4B3163F-26A8-4B0A-AF13-2BCFE4E47115}" type="presParOf" srcId="{17921ECC-C823-4BCB-A814-4C56C20C0506}" destId="{ECB79083-6BF3-4795-AB23-22EF64C2451F}" srcOrd="3" destOrd="0" presId="urn:microsoft.com/office/officeart/2009/3/layout/DescendingProcess"/>
    <dgm:cxn modelId="{6B920B89-145B-4918-BBFA-D2BDAA08E9BE}" type="presParOf" srcId="{ECB79083-6BF3-4795-AB23-22EF64C2451F}" destId="{77818495-7F28-44B5-A01F-1C16E2128B8E}" srcOrd="0" destOrd="0" presId="urn:microsoft.com/office/officeart/2009/3/layout/DescendingProcess"/>
    <dgm:cxn modelId="{9A9C2D81-05EE-4805-8618-7B2EC5A4E3EE}" type="presParOf" srcId="{17921ECC-C823-4BCB-A814-4C56C20C0506}" destId="{AE4025AC-D05B-4574-B6E2-A53E008954FB}" srcOrd="4" destOrd="0" presId="urn:microsoft.com/office/officeart/2009/3/layout/DescendingProcess"/>
    <dgm:cxn modelId="{B4E67DE6-4D47-49DE-87E1-989155E28DA2}" type="presParOf" srcId="{17921ECC-C823-4BCB-A814-4C56C20C0506}" destId="{FE0F27F5-CAB0-4879-BCC5-1B700A04F806}" srcOrd="5" destOrd="0" presId="urn:microsoft.com/office/officeart/2009/3/layout/DescendingProcess"/>
    <dgm:cxn modelId="{CA13F54B-51B8-4322-8A8C-39057C4AFEDE}" type="presParOf" srcId="{FE0F27F5-CAB0-4879-BCC5-1B700A04F806}" destId="{5352BE37-56D3-4812-AB78-C6FC537F99A2}" srcOrd="0" destOrd="0" presId="urn:microsoft.com/office/officeart/2009/3/layout/DescendingProcess"/>
    <dgm:cxn modelId="{4FB7D6AA-B8AC-46EA-88F3-8F5BEE9F895C}" type="presParOf" srcId="{17921ECC-C823-4BCB-A814-4C56C20C0506}" destId="{7AFCDD70-702C-4E81-8B0C-0F154799E522}" srcOrd="6" destOrd="0" presId="urn:microsoft.com/office/officeart/2009/3/layout/DescendingProcess"/>
    <dgm:cxn modelId="{1DCAC4ED-E9C3-46AC-BC23-E07E4F1990CE}" type="presParOf" srcId="{17921ECC-C823-4BCB-A814-4C56C20C0506}" destId="{D078869B-F1C1-4EB6-A686-32123DD83158}" srcOrd="7" destOrd="0" presId="urn:microsoft.com/office/officeart/2009/3/layout/DescendingProcess"/>
    <dgm:cxn modelId="{414648C5-A8E1-4CC6-9516-68E97D7BBEFE}" type="presParOf" srcId="{D078869B-F1C1-4EB6-A686-32123DD83158}" destId="{2C605C53-8FA0-4BC4-B14E-F9AF0CAD5298}" srcOrd="0" destOrd="0" presId="urn:microsoft.com/office/officeart/2009/3/layout/DescendingProcess"/>
    <dgm:cxn modelId="{8F214037-9BE6-4931-BD6F-0FD03A4F4FF9}" type="presParOf" srcId="{17921ECC-C823-4BCB-A814-4C56C20C0506}" destId="{1C3F0FBB-B60C-4206-AF2C-F80B71209BD9}" srcOrd="8" destOrd="0" presId="urn:microsoft.com/office/officeart/2009/3/layout/DescendingProcess"/>
    <dgm:cxn modelId="{AEFDA92F-82BF-4451-B652-4C1A66691767}" type="presParOf" srcId="{17921ECC-C823-4BCB-A814-4C56C20C0506}" destId="{4C03F329-DA0D-41D5-BA7C-2E76E879001D}" srcOrd="9" destOrd="0" presId="urn:microsoft.com/office/officeart/2009/3/layout/DescendingProcess"/>
    <dgm:cxn modelId="{9D5FC9D7-E033-43DA-BD61-AB75C7B698ED}" type="presParOf" srcId="{4C03F329-DA0D-41D5-BA7C-2E76E879001D}" destId="{C058E54A-BDA8-445A-B269-2874EC599298}" srcOrd="0" destOrd="0" presId="urn:microsoft.com/office/officeart/2009/3/layout/DescendingProcess"/>
    <dgm:cxn modelId="{18A2DCBC-8DF4-4821-BE76-2DAE881CFB5E}" type="presParOf" srcId="{17921ECC-C823-4BCB-A814-4C56C20C0506}" destId="{C7AD205C-C3B2-4029-8522-B4AA1D200DE8}"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FB44A7-5D9E-4DFF-B555-E0E0ECE67809}" type="datetimeFigureOut">
              <a:rPr lang="en-US"/>
              <a:pPr>
                <a:defRPr/>
              </a:pPr>
              <a:t>5/24/2017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EE87218-B255-43BF-A45C-66F1D935380F}" type="slidenum">
              <a:rPr lang="en-US"/>
              <a:pPr>
                <a:defRPr/>
              </a:pPr>
              <a:t>‹#›</a:t>
            </a:fld>
            <a:endParaRPr lang="en-US"/>
          </a:p>
        </p:txBody>
      </p:sp>
    </p:spTree>
    <p:extLst>
      <p:ext uri="{BB962C8B-B14F-4D97-AF65-F5344CB8AC3E}">
        <p14:creationId xmlns:p14="http://schemas.microsoft.com/office/powerpoint/2010/main" val="2691831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FCABA-E8EF-4203-9386-4D3ECDC41FCF}"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3969117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7E3324-1F4C-4B38-A505-57BAFEF5A93C}" type="slidenum">
              <a:rPr lang="en-CA" altLang="en-US" smtClean="0"/>
              <a:pPr fontAlgn="base">
                <a:spcBef>
                  <a:spcPct val="0"/>
                </a:spcBef>
                <a:spcAft>
                  <a:spcPct val="0"/>
                </a:spcAft>
                <a:defRPr/>
              </a:pPr>
              <a:t>12</a:t>
            </a:fld>
            <a:endParaRPr lang="en-CA" altLang="en-US" smtClean="0"/>
          </a:p>
        </p:txBody>
      </p:sp>
      <p:sp>
        <p:nvSpPr>
          <p:cNvPr id="26627"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45060" name="Rectangle 3"/>
          <p:cNvSpPr>
            <a:spLocks noGrp="1" noChangeArrowheads="1"/>
          </p:cNvSpPr>
          <p:nvPr>
            <p:ph type="body" idx="1"/>
          </p:nvPr>
        </p:nvSpPr>
        <p:spPr bwMode="auto">
          <a:xfrm>
            <a:off x="914400" y="4343400"/>
            <a:ext cx="5029200" cy="4114800"/>
          </a:xfrm>
          <a:extLst/>
        </p:spPr>
        <p:txBody>
          <a:bodyPr wrap="square" numCol="1" anchor="t" anchorCtr="0" compatLnSpc="1">
            <a:prstTxWarp prst="textNoShape">
              <a:avLst/>
            </a:prstTxWarp>
            <a:normAutofit/>
          </a:bodyPr>
          <a:lstStyle/>
          <a:p>
            <a:pPr eaLnBrk="1" fontAlgn="auto" hangingPunct="1">
              <a:lnSpc>
                <a:spcPct val="80000"/>
              </a:lnSpc>
              <a:spcBef>
                <a:spcPts val="0"/>
              </a:spcBef>
              <a:spcAft>
                <a:spcPts val="0"/>
              </a:spcAft>
              <a:defRPr/>
            </a:pPr>
            <a:endParaRPr lang="en-US" altLang="en-US" sz="1000" smtClean="0"/>
          </a:p>
          <a:p>
            <a:pPr eaLnBrk="1" fontAlgn="auto" hangingPunct="1">
              <a:lnSpc>
                <a:spcPct val="80000"/>
              </a:lnSpc>
              <a:spcBef>
                <a:spcPts val="0"/>
              </a:spcBef>
              <a:spcAft>
                <a:spcPts val="0"/>
              </a:spcAft>
              <a:defRPr/>
            </a:pPr>
            <a:r>
              <a:rPr lang="en-US" altLang="en-US" sz="1000" smtClean="0"/>
              <a:t>As a result of this strong evidence for asset building, over the past few years our program has done a shift in its thinking.</a:t>
            </a:r>
          </a:p>
          <a:p>
            <a:pPr eaLnBrk="1" fontAlgn="auto" hangingPunct="1">
              <a:lnSpc>
                <a:spcPct val="80000"/>
              </a:lnSpc>
              <a:spcBef>
                <a:spcPts val="0"/>
              </a:spcBef>
              <a:spcAft>
                <a:spcPts val="0"/>
              </a:spcAft>
              <a:defRPr/>
            </a:pPr>
            <a:r>
              <a:rPr lang="en-US" altLang="en-US" sz="1000" b="1" i="1" smtClean="0"/>
              <a:t>We have gone from (Read out PP chart)</a:t>
            </a:r>
            <a:r>
              <a:rPr lang="en-US" altLang="en-US" sz="1000" i="1" smtClean="0"/>
              <a:t> </a:t>
            </a:r>
          </a:p>
          <a:p>
            <a:pPr eaLnBrk="1" fontAlgn="auto" hangingPunct="1">
              <a:lnSpc>
                <a:spcPct val="80000"/>
              </a:lnSpc>
              <a:spcBef>
                <a:spcPts val="0"/>
              </a:spcBef>
              <a:spcAft>
                <a:spcPts val="0"/>
              </a:spcAft>
              <a:defRPr/>
            </a:pPr>
            <a:endParaRPr lang="en-US" altLang="en-US" sz="1000" i="1" smtClean="0"/>
          </a:p>
          <a:p>
            <a:pPr eaLnBrk="1" fontAlgn="auto" hangingPunct="1">
              <a:lnSpc>
                <a:spcPct val="80000"/>
              </a:lnSpc>
              <a:spcBef>
                <a:spcPts val="0"/>
              </a:spcBef>
              <a:spcAft>
                <a:spcPts val="0"/>
              </a:spcAft>
              <a:defRPr/>
            </a:pPr>
            <a:r>
              <a:rPr lang="en-US" altLang="en-US" sz="1000" smtClean="0"/>
              <a:t>Therefore asset building starts with </a:t>
            </a:r>
            <a:r>
              <a:rPr lang="en-US" altLang="en-US" sz="1000" b="1" smtClean="0"/>
              <a:t>strong,</a:t>
            </a:r>
            <a:r>
              <a:rPr lang="en-US" altLang="en-US" sz="1000" smtClean="0"/>
              <a:t> </a:t>
            </a:r>
            <a:r>
              <a:rPr lang="en-US" altLang="en-US" sz="1000" b="1" smtClean="0"/>
              <a:t>positive, caring relationships</a:t>
            </a:r>
            <a:r>
              <a:rPr lang="en-US" altLang="en-US" sz="1000" smtClean="0"/>
              <a:t> with adults who care about them as individuals as well as their academics. Adults build assets in youth through positive experiences, opportunities. Strong youth engagement that give the youth a voice in what matters to them. Teachers, coaches, youth workers, youth leaders, store keepers, police, community mentors, virtually anyone who is involved with youth has the power to build these assets. Asset builders </a:t>
            </a:r>
            <a:r>
              <a:rPr lang="en-US" altLang="en-US" sz="1000" b="1" smtClean="0"/>
              <a:t>look for strengths</a:t>
            </a:r>
            <a:r>
              <a:rPr lang="en-US" altLang="en-US" sz="1000" smtClean="0"/>
              <a:t>, not weaknesses, and Assets is really common sense to a lot of us, BUT to work, asset building needs to be </a:t>
            </a:r>
            <a:r>
              <a:rPr lang="en-US" altLang="en-US" sz="1000" b="1" smtClean="0"/>
              <a:t>intentionally implemented </a:t>
            </a:r>
            <a:r>
              <a:rPr lang="en-US" altLang="en-US" sz="1000" smtClean="0"/>
              <a:t>and be at the forefront of our consciousness.  </a:t>
            </a:r>
          </a:p>
          <a:p>
            <a:pPr eaLnBrk="1" fontAlgn="auto" hangingPunct="1">
              <a:lnSpc>
                <a:spcPct val="80000"/>
              </a:lnSpc>
              <a:spcBef>
                <a:spcPts val="0"/>
              </a:spcBef>
              <a:spcAft>
                <a:spcPts val="0"/>
              </a:spcAft>
              <a:defRPr/>
            </a:pPr>
            <a:endParaRPr lang="en-US" altLang="en-US" sz="1000" i="1" smtClean="0"/>
          </a:p>
          <a:p>
            <a:pPr eaLnBrk="1" fontAlgn="auto" hangingPunct="1">
              <a:lnSpc>
                <a:spcPct val="80000"/>
              </a:lnSpc>
              <a:spcBef>
                <a:spcPts val="0"/>
              </a:spcBef>
              <a:spcAft>
                <a:spcPts val="0"/>
              </a:spcAft>
              <a:defRPr/>
            </a:pPr>
            <a:r>
              <a:rPr lang="en-US" altLang="en-US" sz="1000" smtClean="0"/>
              <a:t>Using the asset approach, we take a look at the </a:t>
            </a:r>
            <a:r>
              <a:rPr lang="en-US" altLang="en-US" sz="1000" b="1" smtClean="0"/>
              <a:t>strengths of the youth</a:t>
            </a:r>
            <a:r>
              <a:rPr lang="en-US" altLang="en-US" sz="1000" smtClean="0"/>
              <a:t> and how we can we tap into those strengths that are not being utilized to their potential or maybe not even acknowledged?</a:t>
            </a:r>
          </a:p>
          <a:p>
            <a:pPr eaLnBrk="1" fontAlgn="auto" hangingPunct="1">
              <a:lnSpc>
                <a:spcPct val="80000"/>
              </a:lnSpc>
              <a:spcBef>
                <a:spcPts val="0"/>
              </a:spcBef>
              <a:spcAft>
                <a:spcPts val="0"/>
              </a:spcAft>
              <a:defRPr/>
            </a:pPr>
            <a:r>
              <a:rPr lang="en-US" altLang="en-US" sz="1000" smtClean="0"/>
              <a:t>Are there opportunities to build or strengthen ongoing relationships within the school staff and with other partners?  </a:t>
            </a:r>
          </a:p>
          <a:p>
            <a:pPr eaLnBrk="1" fontAlgn="auto" hangingPunct="1">
              <a:lnSpc>
                <a:spcPct val="80000"/>
              </a:lnSpc>
              <a:spcBef>
                <a:spcPts val="0"/>
              </a:spcBef>
              <a:spcAft>
                <a:spcPts val="0"/>
              </a:spcAft>
              <a:defRPr/>
            </a:pPr>
            <a:r>
              <a:rPr lang="en-US" altLang="en-US" sz="1000" smtClean="0"/>
              <a:t>Focusing on the broader population of youth will move the bell curve for those who are having the most difficulty.</a:t>
            </a:r>
          </a:p>
          <a:p>
            <a:pPr eaLnBrk="1" fontAlgn="auto" hangingPunct="1">
              <a:lnSpc>
                <a:spcPct val="80000"/>
              </a:lnSpc>
              <a:spcBef>
                <a:spcPts val="0"/>
              </a:spcBef>
              <a:spcAft>
                <a:spcPts val="0"/>
              </a:spcAft>
              <a:defRPr/>
            </a:pPr>
            <a:r>
              <a:rPr lang="en-US" altLang="en-US" sz="1000" smtClean="0"/>
              <a:t>And finally, being more intentional in our actions, whether that is considering how all of us greet a student on a daily basis to identifying potential students at risk and planning ahead for them versus responding once they have reached a certain # of issues or crises.  </a:t>
            </a:r>
          </a:p>
          <a:p>
            <a:pPr eaLnBrk="1" fontAlgn="auto" hangingPunct="1">
              <a:lnSpc>
                <a:spcPct val="80000"/>
              </a:lnSpc>
              <a:spcBef>
                <a:spcPts val="0"/>
              </a:spcBef>
              <a:spcAft>
                <a:spcPts val="0"/>
              </a:spcAft>
              <a:defRPr/>
            </a:pPr>
            <a:endParaRPr lang="en-US" altLang="en-US" sz="1000" smtClean="0"/>
          </a:p>
          <a:p>
            <a:pPr eaLnBrk="1" fontAlgn="auto" hangingPunct="1">
              <a:lnSpc>
                <a:spcPct val="80000"/>
              </a:lnSpc>
              <a:spcBef>
                <a:spcPts val="0"/>
              </a:spcBef>
              <a:spcAft>
                <a:spcPts val="0"/>
              </a:spcAft>
              <a:defRPr/>
            </a:pPr>
            <a:r>
              <a:rPr lang="en-US" altLang="en-US" sz="1000" smtClean="0"/>
              <a:t>We can all do this shift as individuals, with our work with youth, and we can also be a leader or role-model to our staff in how to make this shift part of the school culture.</a:t>
            </a:r>
            <a:endParaRPr lang="en-US" altLang="en-US" sz="1000" i="1" smtClean="0"/>
          </a:p>
          <a:p>
            <a:pPr eaLnBrk="1" fontAlgn="auto" hangingPunct="1">
              <a:lnSpc>
                <a:spcPct val="80000"/>
              </a:lnSpc>
              <a:spcBef>
                <a:spcPts val="0"/>
              </a:spcBef>
              <a:spcAft>
                <a:spcPts val="0"/>
              </a:spcAft>
              <a:defRPr/>
            </a:pPr>
            <a:r>
              <a:rPr lang="en-US" altLang="en-US" sz="1000" i="1" smtClean="0"/>
              <a:t>Why? Because extensive research has shown that this approach really works!</a:t>
            </a:r>
          </a:p>
          <a:p>
            <a:pPr eaLnBrk="1" fontAlgn="auto" hangingPunct="1">
              <a:lnSpc>
                <a:spcPct val="80000"/>
              </a:lnSpc>
              <a:spcBef>
                <a:spcPts val="0"/>
              </a:spcBef>
              <a:spcAft>
                <a:spcPts val="0"/>
              </a:spcAft>
              <a:defRPr/>
            </a:pPr>
            <a:endParaRPr lang="en-US" altLang="en-US" sz="1000" i="1" smtClean="0"/>
          </a:p>
          <a:p>
            <a:pPr eaLnBrk="1" fontAlgn="auto" hangingPunct="1">
              <a:lnSpc>
                <a:spcPct val="80000"/>
              </a:lnSpc>
              <a:spcBef>
                <a:spcPts val="0"/>
              </a:spcBef>
              <a:spcAft>
                <a:spcPts val="0"/>
              </a:spcAft>
              <a:defRPr/>
            </a:pPr>
            <a:r>
              <a:rPr lang="en-US" altLang="en-US" sz="1000" i="1" smtClean="0"/>
              <a:t>Not a program….it’s a framework….think of it as a lens through which you view all professional and personal connections with youth</a:t>
            </a:r>
          </a:p>
        </p:txBody>
      </p:sp>
    </p:spTree>
    <p:extLst>
      <p:ext uri="{BB962C8B-B14F-4D97-AF65-F5344CB8AC3E}">
        <p14:creationId xmlns:p14="http://schemas.microsoft.com/office/powerpoint/2010/main" val="263982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FCABA-E8EF-4203-9386-4D3ECDC41FCF}"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32864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FCABA-E8EF-4203-9386-4D3ECDC41FCF}"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244635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FCABA-E8EF-4203-9386-4D3ECDC41FCF}"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273832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FCABA-E8EF-4203-9386-4D3ECDC41FCF}"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769866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2DD48F-5AE6-4C95-94F6-2054B850CD5C}"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2128679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ltLang="en-US" smtClean="0">
                <a:latin typeface="Arial" pitchFamily="34" charset="0"/>
                <a:cs typeface="Arial" pitchFamily="34" charset="0"/>
              </a:rPr>
              <a:t>Our Kids Network is a Halton-wide partnership of individuals, organizations and agencies serving children and youth.</a:t>
            </a:r>
            <a:endParaRPr lang="en-CA" altLang="en-US" smtClean="0"/>
          </a:p>
          <a:p>
            <a:pPr eaLnBrk="1" hangingPunct="1">
              <a:spcBef>
                <a:spcPct val="0"/>
              </a:spcBef>
            </a:pPr>
            <a:endParaRPr lang="en-CA" altLang="en-US" smtClean="0"/>
          </a:p>
          <a:p>
            <a:pPr eaLnBrk="1" hangingPunct="1">
              <a:spcBef>
                <a:spcPct val="0"/>
              </a:spcBef>
            </a:pPr>
            <a:r>
              <a:rPr lang="en-CA" altLang="en-US" smtClean="0"/>
              <a:t>OKN has a common agenda  </a:t>
            </a:r>
          </a:p>
        </p:txBody>
      </p:sp>
      <p:sp>
        <p:nvSpPr>
          <p:cNvPr id="6148" name="Slide Number Placeholder 3"/>
          <p:cNvSpPr>
            <a:spLocks noGrp="1"/>
          </p:cNvSpPr>
          <p:nvPr>
            <p:ph type="sldNum" sz="quarter" idx="5"/>
          </p:nvPr>
        </p:nvSpPr>
        <p:spPr bwMode="auto">
          <a:noFill/>
          <a:ln>
            <a:miter lim="800000"/>
            <a:headEnd/>
            <a:tailEnd/>
          </a:ln>
        </p:spPr>
        <p:txBody>
          <a:bodyPr/>
          <a:lstStyle/>
          <a:p>
            <a:fld id="{434B8F29-7C13-4C36-BAB6-FF48EFC82EDF}" type="slidenum">
              <a:rPr lang="en-US" altLang="en-US"/>
              <a:pPr/>
              <a:t>2</a:t>
            </a:fld>
            <a:endParaRPr lang="en-US" altLang="en-US"/>
          </a:p>
        </p:txBody>
      </p:sp>
    </p:spTree>
    <p:extLst>
      <p:ext uri="{BB962C8B-B14F-4D97-AF65-F5344CB8AC3E}">
        <p14:creationId xmlns:p14="http://schemas.microsoft.com/office/powerpoint/2010/main" val="320940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ln>
            <a:miter lim="800000"/>
            <a:headEnd/>
            <a:tailEnd/>
          </a:ln>
        </p:spPr>
        <p:txBody>
          <a:bodyPr/>
          <a:lstStyle/>
          <a:p>
            <a:fld id="{033B71D4-40DA-4B70-8774-12DC9285F9F2}" type="slidenum">
              <a:rPr lang="en-US" altLang="en-US"/>
              <a:pPr/>
              <a:t>3</a:t>
            </a:fld>
            <a:endParaRPr lang="en-US" altLang="en-US"/>
          </a:p>
        </p:txBody>
      </p:sp>
    </p:spTree>
    <p:extLst>
      <p:ext uri="{BB962C8B-B14F-4D97-AF65-F5344CB8AC3E}">
        <p14:creationId xmlns:p14="http://schemas.microsoft.com/office/powerpoint/2010/main" val="361543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ltLang="en-US" sz="1100" dirty="0" smtClean="0">
                <a:latin typeface="Arial" pitchFamily="34" charset="0"/>
                <a:cs typeface="Arial" pitchFamily="34" charset="0"/>
              </a:rPr>
              <a:t>We identify and act on issues so communities, agencies and individuals can be in sync and effective in reaching the best possible solutions for children, youth and their families.</a:t>
            </a:r>
          </a:p>
          <a:p>
            <a:pPr eaLnBrk="1" hangingPunct="1">
              <a:spcBef>
                <a:spcPct val="0"/>
              </a:spcBef>
            </a:pPr>
            <a:endParaRPr lang="en-US" altLang="en-US" sz="1100" dirty="0" smtClean="0">
              <a:latin typeface="Arial" pitchFamily="34" charset="0"/>
              <a:cs typeface="Arial" pitchFamily="34" charset="0"/>
            </a:endParaRPr>
          </a:p>
          <a:p>
            <a:pPr eaLnBrk="1" hangingPunct="1">
              <a:spcBef>
                <a:spcPct val="0"/>
              </a:spcBef>
            </a:pPr>
            <a:r>
              <a:rPr lang="en-CA" altLang="en-US" sz="1100" dirty="0" smtClean="0">
                <a:latin typeface="Arial" pitchFamily="34" charset="0"/>
                <a:cs typeface="Arial" pitchFamily="34" charset="0"/>
              </a:rPr>
              <a:t>We look at ways to measure how well </a:t>
            </a:r>
            <a:r>
              <a:rPr lang="en-CA" altLang="en-US" sz="1100" dirty="0" err="1" smtClean="0">
                <a:latin typeface="Arial" pitchFamily="34" charset="0"/>
                <a:cs typeface="Arial" pitchFamily="34" charset="0"/>
              </a:rPr>
              <a:t>Halton</a:t>
            </a:r>
            <a:r>
              <a:rPr lang="en-CA" altLang="en-US" sz="1100" dirty="0" smtClean="0">
                <a:latin typeface="Arial" pitchFamily="34" charset="0"/>
                <a:cs typeface="Arial" pitchFamily="34" charset="0"/>
              </a:rPr>
              <a:t> supports child and youth development. Indicators and key findings are organized under seven population results. We call them the “</a:t>
            </a:r>
            <a:r>
              <a:rPr lang="en-CA" altLang="en-US" sz="1100" dirty="0" err="1" smtClean="0">
                <a:latin typeface="Arial" pitchFamily="34" charset="0"/>
                <a:cs typeface="Arial" pitchFamily="34" charset="0"/>
              </a:rPr>
              <a:t>Halton</a:t>
            </a:r>
            <a:r>
              <a:rPr lang="en-CA" altLang="en-US" sz="1100" dirty="0" smtClean="0">
                <a:latin typeface="Arial" pitchFamily="34" charset="0"/>
                <a:cs typeface="Arial" pitchFamily="34" charset="0"/>
              </a:rPr>
              <a:t> 7”.</a:t>
            </a:r>
            <a:endParaRPr lang="en-US" altLang="en-US" sz="1100" dirty="0" smtClean="0">
              <a:latin typeface="Arial" pitchFamily="34" charset="0"/>
              <a:cs typeface="Arial" pitchFamily="34" charset="0"/>
            </a:endParaRPr>
          </a:p>
        </p:txBody>
      </p:sp>
      <p:sp>
        <p:nvSpPr>
          <p:cNvPr id="8196" name="Slide Number Placeholder 3"/>
          <p:cNvSpPr>
            <a:spLocks noGrp="1"/>
          </p:cNvSpPr>
          <p:nvPr>
            <p:ph type="sldNum" sz="quarter" idx="5"/>
          </p:nvPr>
        </p:nvSpPr>
        <p:spPr bwMode="auto">
          <a:noFill/>
          <a:ln>
            <a:miter lim="800000"/>
            <a:headEnd/>
            <a:tailEnd/>
          </a:ln>
        </p:spPr>
        <p:txBody>
          <a:bodyPr/>
          <a:lstStyle/>
          <a:p>
            <a:fld id="{50B9890A-C525-4A1D-AD41-10C7D85C34D6}" type="slidenum">
              <a:rPr lang="en-US" altLang="en-US">
                <a:latin typeface="Arial" pitchFamily="34" charset="0"/>
              </a:rPr>
              <a:pPr/>
              <a:t>4</a:t>
            </a:fld>
            <a:endParaRPr lang="en-US" altLang="en-US">
              <a:latin typeface="Arial" pitchFamily="34" charset="0"/>
            </a:endParaRPr>
          </a:p>
        </p:txBody>
      </p:sp>
    </p:spTree>
    <p:extLst>
      <p:ext uri="{BB962C8B-B14F-4D97-AF65-F5344CB8AC3E}">
        <p14:creationId xmlns:p14="http://schemas.microsoft.com/office/powerpoint/2010/main" val="12962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FCABA-E8EF-4203-9386-4D3ECDC41FCF}"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335901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Calibri" pitchFamily="34" charset="0"/>
              <a:cs typeface="Times New Roman" pitchFamily="18" charset="0"/>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045121-6EF4-46B4-BCEB-CED18D45A86D}"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78024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04900" y="149225"/>
            <a:ext cx="4573588" cy="3429000"/>
          </a:xfrm>
          <a:noFill/>
          <a:ln>
            <a:solidFill>
              <a:srgbClr val="000000"/>
            </a:solidFill>
            <a:miter lim="800000"/>
            <a:headEnd/>
            <a:tailEnd/>
          </a:ln>
        </p:spPr>
      </p:sp>
      <p:sp>
        <p:nvSpPr>
          <p:cNvPr id="28675" name="Notes Placeholder 2"/>
          <p:cNvSpPr>
            <a:spLocks noGrp="1"/>
          </p:cNvSpPr>
          <p:nvPr>
            <p:ph type="body" idx="1"/>
          </p:nvPr>
        </p:nvSpPr>
        <p:spPr bwMode="auto">
          <a:xfrm>
            <a:off x="695325" y="3672591"/>
            <a:ext cx="5486400" cy="4114488"/>
          </a:xfrm>
          <a:noFill/>
        </p:spPr>
        <p:txBody>
          <a:bodyPr wrap="square" numCol="1" anchor="t" anchorCtr="0" compatLnSpc="1">
            <a:prstTxWarp prst="textNoShape">
              <a:avLst/>
            </a:prstTxWarp>
          </a:bodyPr>
          <a:lstStyle/>
          <a:p>
            <a:pPr eaLnBrk="1" hangingPunct="1">
              <a:spcBef>
                <a:spcPct val="0"/>
              </a:spcBef>
            </a:pPr>
            <a:r>
              <a:rPr lang="en-US" smtClean="0"/>
              <a:t>Which assets dropped the most during that transition to high school? This comparison looks at the cohort of youth for which we have the two time points of data – those students who were in Grade 7 in 2009/10 and are now in Grade 10 in 2012/13. You can see it’s these 6 assets. </a:t>
            </a:r>
          </a:p>
          <a:p>
            <a:pPr eaLnBrk="1" hangingPunct="1">
              <a:spcBef>
                <a:spcPct val="0"/>
              </a:spcBef>
            </a:pPr>
            <a:endParaRPr lang="en-US" smtClean="0"/>
          </a:p>
          <a:p>
            <a:pPr eaLnBrk="1" hangingPunct="1">
              <a:spcBef>
                <a:spcPct val="0"/>
              </a:spcBef>
            </a:pPr>
            <a:r>
              <a:rPr lang="en-US" b="1" smtClean="0"/>
              <a:t>School Engagemen</a:t>
            </a:r>
            <a:r>
              <a:rPr lang="en-US" smtClean="0"/>
              <a:t>t: The percent of students reporting that they are actively engaged in learning. </a:t>
            </a:r>
          </a:p>
          <a:p>
            <a:pPr eaLnBrk="1" hangingPunct="1">
              <a:spcBef>
                <a:spcPct val="0"/>
              </a:spcBef>
            </a:pPr>
            <a:r>
              <a:rPr lang="en-US" smtClean="0"/>
              <a:t>(Questions like get good grades, learn new things, show up on time…)</a:t>
            </a:r>
          </a:p>
          <a:p>
            <a:pPr eaLnBrk="1" hangingPunct="1">
              <a:spcBef>
                <a:spcPct val="0"/>
              </a:spcBef>
            </a:pPr>
            <a:endParaRPr lang="en-US" smtClean="0"/>
          </a:p>
          <a:p>
            <a:pPr eaLnBrk="1" hangingPunct="1">
              <a:spcBef>
                <a:spcPct val="0"/>
              </a:spcBef>
            </a:pPr>
            <a:r>
              <a:rPr lang="en-US" b="1" i="1" smtClean="0"/>
              <a:t>Caring School Climate:</a:t>
            </a:r>
            <a:r>
              <a:rPr lang="en-US" b="1" smtClean="0"/>
              <a:t> </a:t>
            </a:r>
            <a:r>
              <a:rPr lang="en-US" smtClean="0"/>
              <a:t>The percent of students reporting that their school provides a caring, encouraging environment</a:t>
            </a:r>
          </a:p>
          <a:p>
            <a:pPr eaLnBrk="1" hangingPunct="1">
              <a:spcBef>
                <a:spcPct val="0"/>
              </a:spcBef>
            </a:pPr>
            <a:r>
              <a:rPr lang="en-US" smtClean="0"/>
              <a:t>(Questions like: teachers are interested in me as a person, notice I’m doing a good job)</a:t>
            </a:r>
          </a:p>
          <a:p>
            <a:pPr eaLnBrk="1" hangingPunct="1">
              <a:spcBef>
                <a:spcPct val="0"/>
              </a:spcBef>
            </a:pPr>
            <a:endParaRPr lang="en-US" smtClean="0"/>
          </a:p>
          <a:p>
            <a:pPr eaLnBrk="1" hangingPunct="1">
              <a:spcBef>
                <a:spcPct val="0"/>
              </a:spcBef>
            </a:pPr>
            <a:r>
              <a:rPr lang="en-US" b="1" i="1" smtClean="0"/>
              <a:t>Caring neighbourhood</a:t>
            </a:r>
            <a:r>
              <a:rPr lang="en-US" smtClean="0"/>
              <a:t>: The percent of students reporting that their neighbours care about them</a:t>
            </a:r>
          </a:p>
          <a:p>
            <a:pPr eaLnBrk="1" hangingPunct="1">
              <a:spcBef>
                <a:spcPct val="0"/>
              </a:spcBef>
            </a:pPr>
            <a:endParaRPr lang="en-US" smtClean="0"/>
          </a:p>
          <a:p>
            <a:pPr eaLnBrk="1" hangingPunct="1">
              <a:spcBef>
                <a:spcPct val="0"/>
              </a:spcBef>
            </a:pPr>
            <a:r>
              <a:rPr lang="en-US" b="1" i="1" smtClean="0"/>
              <a:t>Family Support:</a:t>
            </a:r>
            <a:r>
              <a:rPr lang="en-US" b="1" smtClean="0"/>
              <a:t> </a:t>
            </a:r>
            <a:r>
              <a:rPr lang="en-US" smtClean="0"/>
              <a:t>The percent of students reporting their family provides high levels of nurturing and support.</a:t>
            </a:r>
          </a:p>
          <a:p>
            <a:pPr eaLnBrk="1" hangingPunct="1">
              <a:spcBef>
                <a:spcPct val="0"/>
              </a:spcBef>
            </a:pPr>
            <a:r>
              <a:rPr lang="en-US" smtClean="0"/>
              <a:t>(Questions like my parents smile at me, praise me, proud of me…)</a:t>
            </a:r>
          </a:p>
          <a:p>
            <a:pPr eaLnBrk="1" hangingPunct="1">
              <a:spcBef>
                <a:spcPct val="0"/>
              </a:spcBef>
            </a:pPr>
            <a:endParaRPr lang="en-US" smtClean="0"/>
          </a:p>
          <a:p>
            <a:pPr eaLnBrk="1" hangingPunct="1">
              <a:spcBef>
                <a:spcPct val="0"/>
              </a:spcBef>
            </a:pPr>
            <a:r>
              <a:rPr lang="en-US" b="1" i="1" smtClean="0"/>
              <a:t>Family Boundaries:</a:t>
            </a:r>
            <a:r>
              <a:rPr lang="en-US" b="1" smtClean="0"/>
              <a:t> </a:t>
            </a:r>
            <a:r>
              <a:rPr lang="en-US" smtClean="0"/>
              <a:t>The percent of students reporting that their family has clear rules and consequences and monitors their whereabouts. </a:t>
            </a:r>
          </a:p>
          <a:p>
            <a:pPr eaLnBrk="1" hangingPunct="1">
              <a:spcBef>
                <a:spcPct val="0"/>
              </a:spcBef>
            </a:pPr>
            <a:r>
              <a:rPr lang="en-US" smtClean="0"/>
              <a:t>(Questions like my parents know where I am, what I’m doing…)</a:t>
            </a:r>
          </a:p>
          <a:p>
            <a:pPr eaLnBrk="1" hangingPunct="1">
              <a:spcBef>
                <a:spcPct val="0"/>
              </a:spcBef>
            </a:pPr>
            <a:endParaRPr lang="en-US" smtClean="0"/>
          </a:p>
          <a:p>
            <a:pPr eaLnBrk="1" hangingPunct="1">
              <a:spcBef>
                <a:spcPct val="0"/>
              </a:spcBef>
            </a:pPr>
            <a:r>
              <a:rPr lang="en-US" b="1" i="1" smtClean="0"/>
              <a:t>Positive Peer Influence:</a:t>
            </a:r>
            <a:r>
              <a:rPr lang="en-US" b="1" smtClean="0"/>
              <a:t> </a:t>
            </a:r>
            <a:r>
              <a:rPr lang="en-US" smtClean="0"/>
              <a:t>The percent of students reporting that their best friends model responsible behaviour. </a:t>
            </a:r>
          </a:p>
          <a:p>
            <a:pPr eaLnBrk="1" hangingPunct="1">
              <a:spcBef>
                <a:spcPct val="0"/>
              </a:spcBef>
            </a:pPr>
            <a:r>
              <a:rPr lang="en-US" smtClean="0"/>
              <a:t>(Questions about whether their friends like school, use drugs…)</a:t>
            </a:r>
          </a:p>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BA83DF8-7490-44DF-8E19-5B1A4434BA4E}" type="slidenum">
              <a:rPr lang="en-CA">
                <a:solidFill>
                  <a:prstClr val="black"/>
                </a:solidFill>
              </a:rPr>
              <a:pPr>
                <a:defRPr/>
              </a:pPr>
              <a:t>8</a:t>
            </a:fld>
            <a:endParaRPr lang="en-CA">
              <a:solidFill>
                <a:prstClr val="black"/>
              </a:solidFill>
            </a:endParaRPr>
          </a:p>
        </p:txBody>
      </p:sp>
      <p:sp>
        <p:nvSpPr>
          <p:cNvPr id="5735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a:solidFill>
                  <a:prstClr val="black"/>
                </a:solidFill>
              </a:rPr>
              <a:t>Aldershot Hub</a:t>
            </a:r>
            <a:endParaRPr lang="en-CA">
              <a:solidFill>
                <a:prstClr val="black"/>
              </a:solidFill>
            </a:endParaRPr>
          </a:p>
        </p:txBody>
      </p:sp>
    </p:spTree>
    <p:extLst>
      <p:ext uri="{BB962C8B-B14F-4D97-AF65-F5344CB8AC3E}">
        <p14:creationId xmlns:p14="http://schemas.microsoft.com/office/powerpoint/2010/main" val="209522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None/>
            </a:pPr>
            <a:r>
              <a:rPr lang="en-CA" dirty="0" err="1" smtClean="0">
                <a:latin typeface="Arial" pitchFamily="34" charset="0"/>
                <a:cs typeface="Arial" pitchFamily="34" charset="0"/>
              </a:rPr>
              <a:t>Halton</a:t>
            </a:r>
            <a:r>
              <a:rPr lang="en-CA" dirty="0" smtClean="0">
                <a:latin typeface="Arial" pitchFamily="34" charset="0"/>
                <a:cs typeface="Arial" pitchFamily="34" charset="0"/>
              </a:rPr>
              <a:t> Catholic District School Board, 	</a:t>
            </a:r>
            <a:r>
              <a:rPr lang="en-CA" dirty="0" err="1" smtClean="0">
                <a:latin typeface="Arial" pitchFamily="34" charset="0"/>
                <a:cs typeface="Arial" pitchFamily="34" charset="0"/>
              </a:rPr>
              <a:t>Halton</a:t>
            </a:r>
            <a:r>
              <a:rPr lang="en-CA" dirty="0" smtClean="0">
                <a:latin typeface="Arial" pitchFamily="34" charset="0"/>
                <a:cs typeface="Arial" pitchFamily="34" charset="0"/>
              </a:rPr>
              <a:t> District School Board, </a:t>
            </a:r>
            <a:r>
              <a:rPr lang="en-CA" dirty="0" err="1" smtClean="0">
                <a:latin typeface="Arial" pitchFamily="34" charset="0"/>
                <a:cs typeface="Arial" pitchFamily="34" charset="0"/>
              </a:rPr>
              <a:t>Halton</a:t>
            </a:r>
            <a:r>
              <a:rPr lang="en-CA" dirty="0" smtClean="0">
                <a:latin typeface="Arial" pitchFamily="34" charset="0"/>
                <a:cs typeface="Arial" pitchFamily="34" charset="0"/>
              </a:rPr>
              <a:t> Police Services,</a:t>
            </a:r>
          </a:p>
          <a:p>
            <a:pPr>
              <a:lnSpc>
                <a:spcPct val="100000"/>
              </a:lnSpc>
              <a:buNone/>
            </a:pPr>
            <a:r>
              <a:rPr lang="en-CA" dirty="0" smtClean="0">
                <a:latin typeface="Arial" pitchFamily="34" charset="0"/>
                <a:cs typeface="Arial" pitchFamily="34" charset="0"/>
              </a:rPr>
              <a:t>	</a:t>
            </a:r>
            <a:r>
              <a:rPr lang="en-CA" dirty="0" err="1" smtClean="0">
                <a:latin typeface="Arial" pitchFamily="34" charset="0"/>
                <a:cs typeface="Arial" pitchFamily="34" charset="0"/>
              </a:rPr>
              <a:t>Halton</a:t>
            </a:r>
            <a:r>
              <a:rPr lang="en-CA" dirty="0" smtClean="0">
                <a:latin typeface="Arial" pitchFamily="34" charset="0"/>
                <a:cs typeface="Arial" pitchFamily="34" charset="0"/>
              </a:rPr>
              <a:t> Region Health Department, Our Kids Network, 	ROCK, Youth</a:t>
            </a:r>
          </a:p>
          <a:p>
            <a:pPr>
              <a:lnSpc>
                <a:spcPct val="100000"/>
              </a:lnSpc>
              <a:buNone/>
            </a:pPr>
            <a:endParaRPr lang="en-CA" dirty="0" smtClean="0">
              <a:latin typeface="Arial" pitchFamily="34" charset="0"/>
              <a:cs typeface="Arial" pitchFamily="34" charset="0"/>
            </a:endParaRPr>
          </a:p>
          <a:p>
            <a:pPr>
              <a:lnSpc>
                <a:spcPct val="100000"/>
              </a:lnSpc>
              <a:buNone/>
            </a:pPr>
            <a:endParaRPr lang="en-CA" dirty="0" smtClean="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smtClean="0">
                <a:latin typeface="Arial" pitchFamily="34" charset="0"/>
                <a:cs typeface="Arial" pitchFamily="34" charset="0"/>
              </a:rPr>
              <a:t>Oakville Parks and Rec, YMCA, OPNC and CYAN</a:t>
            </a:r>
          </a:p>
          <a:p>
            <a:endParaRPr lang="en-CA" dirty="0"/>
          </a:p>
        </p:txBody>
      </p:sp>
      <p:sp>
        <p:nvSpPr>
          <p:cNvPr id="4" name="Slide Number Placeholder 3"/>
          <p:cNvSpPr>
            <a:spLocks noGrp="1"/>
          </p:cNvSpPr>
          <p:nvPr>
            <p:ph type="sldNum" sz="quarter" idx="10"/>
          </p:nvPr>
        </p:nvSpPr>
        <p:spPr/>
        <p:txBody>
          <a:bodyPr/>
          <a:lstStyle/>
          <a:p>
            <a:pPr>
              <a:defRPr/>
            </a:pPr>
            <a:fld id="{FEE87218-B255-43BF-A45C-66F1D935380F}" type="slidenum">
              <a:rPr lang="en-US" smtClean="0"/>
              <a:pPr>
                <a:defRPr/>
              </a:pPr>
              <a:t>10</a:t>
            </a:fld>
            <a:endParaRPr lang="en-US"/>
          </a:p>
        </p:txBody>
      </p:sp>
    </p:spTree>
    <p:extLst>
      <p:ext uri="{BB962C8B-B14F-4D97-AF65-F5344CB8AC3E}">
        <p14:creationId xmlns:p14="http://schemas.microsoft.com/office/powerpoint/2010/main" val="118193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Even</a:t>
            </a:r>
            <a:r>
              <a:rPr lang="en-CA" baseline="0" dirty="0" smtClean="0"/>
              <a:t> though sample size small, qualitative research says look for themes.  Themes emerged very quickly.   </a:t>
            </a:r>
            <a:endParaRPr lang="en-CA" dirty="0"/>
          </a:p>
        </p:txBody>
      </p:sp>
      <p:sp>
        <p:nvSpPr>
          <p:cNvPr id="4" name="Slide Number Placeholder 3"/>
          <p:cNvSpPr>
            <a:spLocks noGrp="1"/>
          </p:cNvSpPr>
          <p:nvPr>
            <p:ph type="sldNum" sz="quarter" idx="10"/>
          </p:nvPr>
        </p:nvSpPr>
        <p:spPr/>
        <p:txBody>
          <a:bodyPr/>
          <a:lstStyle/>
          <a:p>
            <a:pPr>
              <a:defRPr/>
            </a:pPr>
            <a:fld id="{FEE87218-B255-43BF-A45C-66F1D935380F}" type="slidenum">
              <a:rPr lang="en-US" smtClean="0"/>
              <a:pPr>
                <a:defRPr/>
              </a:pPr>
              <a:t>11</a:t>
            </a:fld>
            <a:endParaRPr lang="en-US"/>
          </a:p>
        </p:txBody>
      </p:sp>
    </p:spTree>
    <p:extLst>
      <p:ext uri="{BB962C8B-B14F-4D97-AF65-F5344CB8AC3E}">
        <p14:creationId xmlns:p14="http://schemas.microsoft.com/office/powerpoint/2010/main" val="308241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6087B4D-EF72-4E93-9F87-8342F1B624EB}"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D67D1A-5956-471F-945B-0F4ABDE52190}"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4631D3B-30CB-4CEE-B49A-A1A105AC1E5E}"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9CE74D-D5C6-4BE2-BF2A-CB46C0456EC9}"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9E91A7F-440C-4F46-86E2-69BFFD287EBD}"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2DC94A-E9B2-4425-A64E-1AB793C56DC6}"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AE00F58-C165-4977-AB33-2A95E76C54FA}"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EF053E-291C-40CC-809F-CEE3032ED41B}"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1063B20-7259-4652-BB6F-9825D35D5292}"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E24A6B-BC6A-451F-B375-4AD5E6B2B47E}"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BAAD306-6BE1-4509-B7F1-CBC2A2F6BA07}" type="datetimeFigureOut">
              <a:rPr lang="en-US"/>
              <a:pPr>
                <a:defRPr/>
              </a:pPr>
              <a:t>5/24/2017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D18A87-2D90-456B-BB06-70A3562E859D}"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09453E9-9F80-4C91-BF5B-02EEF89E6132}" type="datetimeFigureOut">
              <a:rPr lang="en-US"/>
              <a:pPr>
                <a:defRPr/>
              </a:pPr>
              <a:t>5/24/2017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ECE06A-EF27-4256-B776-B3DDEE324137}"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7F63E6D-58AE-4008-8D8F-D16BF0ACDF5C}" type="datetimeFigureOut">
              <a:rPr lang="en-US"/>
              <a:pPr>
                <a:defRPr/>
              </a:pPr>
              <a:t>5/24/2017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26CFC95-2109-427A-BD1F-6377BC440278}"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3BC5CE-D1EE-4643-A360-080E1E3091EF}" type="datetimeFigureOut">
              <a:rPr lang="en-US"/>
              <a:pPr>
                <a:defRPr/>
              </a:pPr>
              <a:t>5/24/2017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7C9D18-86CB-4408-8EB0-541825DA660B}"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2BF04A-7F6D-460D-A1C8-137308B8CAE9}" type="datetimeFigureOut">
              <a:rPr lang="en-US"/>
              <a:pPr>
                <a:defRPr/>
              </a:pPr>
              <a:t>5/24/2017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7DDEB5-CC88-413A-9611-1612502CA7A7}"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7CA6BC-B0BE-4E61-9E6F-EE6EEC04F21F}" type="datetimeFigureOut">
              <a:rPr lang="en-US"/>
              <a:pPr>
                <a:defRPr/>
              </a:pPr>
              <a:t>5/24/2017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DA73EE-CD1C-4D1C-AC89-B2FF3337A736}"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88A8FC2-CFD1-4D6C-964B-BE90A0EA1FF7}" type="datetimeFigureOut">
              <a:rPr lang="en-US"/>
              <a:pPr>
                <a:defRPr/>
              </a:pPr>
              <a:t>5/24/2017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01F144C-BFF5-42A1-B1A9-89506557D2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3" cstate="print"/>
          <a:srcRect/>
          <a:stretch>
            <a:fillRect/>
          </a:stretch>
        </p:blipFill>
        <p:spPr bwMode="auto">
          <a:xfrm>
            <a:off x="2005013" y="200025"/>
            <a:ext cx="2114550" cy="1373188"/>
          </a:xfrm>
          <a:prstGeom prst="rect">
            <a:avLst/>
          </a:prstGeom>
          <a:noFill/>
          <a:ln w="9525">
            <a:noFill/>
            <a:miter lim="800000"/>
            <a:headEnd/>
            <a:tailEnd/>
          </a:ln>
        </p:spPr>
      </p:pic>
      <p:sp>
        <p:nvSpPr>
          <p:cNvPr id="2051" name="Title 6"/>
          <p:cNvSpPr>
            <a:spLocks noGrp="1"/>
          </p:cNvSpPr>
          <p:nvPr>
            <p:ph type="title"/>
          </p:nvPr>
        </p:nvSpPr>
        <p:spPr>
          <a:xfrm>
            <a:off x="273050" y="3252384"/>
            <a:ext cx="8496300" cy="652462"/>
          </a:xfrm>
        </p:spPr>
        <p:txBody>
          <a:bodyPr/>
          <a:lstStyle/>
          <a:p>
            <a:pPr algn="ctr" eaLnBrk="1" hangingPunct="1">
              <a:lnSpc>
                <a:spcPct val="114000"/>
              </a:lnSpc>
            </a:pPr>
            <a:r>
              <a:rPr lang="en-US" sz="2400" dirty="0" smtClean="0">
                <a:latin typeface="Arial" charset="0"/>
                <a:cs typeface="Arial" charset="0"/>
              </a:rPr>
              <a:t>Welcome!</a:t>
            </a:r>
            <a:r>
              <a:rPr lang="en-US" sz="3600" dirty="0" smtClean="0">
                <a:latin typeface="Arial" charset="0"/>
                <a:cs typeface="Arial" charset="0"/>
              </a:rPr>
              <a:t/>
            </a:r>
            <a:br>
              <a:rPr lang="en-US" sz="3600" dirty="0" smtClean="0">
                <a:latin typeface="Arial" charset="0"/>
                <a:cs typeface="Arial" charset="0"/>
              </a:rPr>
            </a:br>
            <a:r>
              <a:rPr lang="en-US" sz="3600" dirty="0" smtClean="0">
                <a:latin typeface="Arial" charset="0"/>
                <a:cs typeface="Arial" charset="0"/>
              </a:rPr>
              <a:t>Youth Voices Matter in North Oakville</a:t>
            </a:r>
            <a:br>
              <a:rPr lang="en-US" sz="3600" dirty="0" smtClean="0">
                <a:latin typeface="Arial" charset="0"/>
                <a:cs typeface="Arial" charset="0"/>
              </a:rPr>
            </a:br>
            <a:r>
              <a:rPr lang="en-US" sz="3600" dirty="0" smtClean="0">
                <a:latin typeface="Arial" charset="0"/>
                <a:cs typeface="Arial" charset="0"/>
              </a:rPr>
              <a:t>Community Stakeholder Forum on</a:t>
            </a:r>
            <a:br>
              <a:rPr lang="en-US" sz="3600" dirty="0" smtClean="0">
                <a:latin typeface="Arial" charset="0"/>
                <a:cs typeface="Arial" charset="0"/>
              </a:rPr>
            </a:br>
            <a:r>
              <a:rPr lang="en-US" sz="3600" dirty="0" smtClean="0">
                <a:latin typeface="Arial" charset="0"/>
                <a:cs typeface="Arial" charset="0"/>
              </a:rPr>
              <a:t>Meeting Youth Needs</a:t>
            </a:r>
          </a:p>
        </p:txBody>
      </p:sp>
      <p:sp>
        <p:nvSpPr>
          <p:cNvPr id="8" name="Rectangle 7"/>
          <p:cNvSpPr/>
          <p:nvPr/>
        </p:nvSpPr>
        <p:spPr>
          <a:xfrm>
            <a:off x="5873750" y="1803400"/>
            <a:ext cx="460375" cy="415925"/>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9" name="Rectangle 8"/>
          <p:cNvSpPr/>
          <p:nvPr/>
        </p:nvSpPr>
        <p:spPr>
          <a:xfrm>
            <a:off x="4286250" y="1803400"/>
            <a:ext cx="469900" cy="415925"/>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0" name="Rectangle 9"/>
          <p:cNvSpPr/>
          <p:nvPr/>
        </p:nvSpPr>
        <p:spPr>
          <a:xfrm>
            <a:off x="5338763" y="1803400"/>
            <a:ext cx="473075" cy="415925"/>
          </a:xfrm>
          <a:prstGeom prst="rect">
            <a:avLst/>
          </a:prstGeom>
          <a:solidFill>
            <a:srgbClr val="00B2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1" name="Rectangle 10"/>
          <p:cNvSpPr/>
          <p:nvPr/>
        </p:nvSpPr>
        <p:spPr>
          <a:xfrm>
            <a:off x="4816475" y="1803400"/>
            <a:ext cx="461963" cy="415925"/>
          </a:xfrm>
          <a:prstGeom prst="rect">
            <a:avLst/>
          </a:prstGeom>
          <a:solidFill>
            <a:srgbClr val="EF3E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2056" name="TextBox 11"/>
          <p:cNvSpPr txBox="1">
            <a:spLocks noChangeArrowheads="1"/>
          </p:cNvSpPr>
          <p:nvPr/>
        </p:nvSpPr>
        <p:spPr bwMode="auto">
          <a:xfrm>
            <a:off x="6396038" y="1803400"/>
            <a:ext cx="2547937" cy="415925"/>
          </a:xfrm>
          <a:prstGeom prst="rect">
            <a:avLst/>
          </a:prstGeom>
          <a:solidFill>
            <a:srgbClr val="0067B1"/>
          </a:solidFill>
          <a:ln w="9525">
            <a:noFill/>
            <a:miter lim="800000"/>
            <a:headEnd/>
            <a:tailEnd/>
          </a:ln>
        </p:spPr>
        <p:txBody>
          <a:bodyPr>
            <a:spAutoFit/>
          </a:bodyPr>
          <a:lstStyle/>
          <a:p>
            <a:r>
              <a:rPr lang="en-US" sz="2100">
                <a:solidFill>
                  <a:schemeClr val="bg1"/>
                </a:solidFill>
                <a:latin typeface="Calibri" pitchFamily="34" charset="0"/>
              </a:rPr>
              <a:t>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8533" y="4762875"/>
            <a:ext cx="3145467" cy="2095125"/>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65125"/>
            <a:ext cx="8401050" cy="1325563"/>
          </a:xfrm>
        </p:spPr>
        <p:txBody>
          <a:bodyPr/>
          <a:lstStyle/>
          <a:p>
            <a:r>
              <a:rPr lang="en-CA" sz="3600" b="1" dirty="0" smtClean="0">
                <a:solidFill>
                  <a:srgbClr val="0067B1"/>
                </a:solidFill>
                <a:latin typeface="Arial" pitchFamily="34" charset="0"/>
                <a:cs typeface="Arial" pitchFamily="34" charset="0"/>
              </a:rPr>
              <a:t>Youth Voices Matter – North Oakville</a:t>
            </a:r>
            <a:endParaRPr lang="en-CA" sz="3600" b="1" dirty="0">
              <a:solidFill>
                <a:srgbClr val="0067B1"/>
              </a:solidFill>
            </a:endParaRPr>
          </a:p>
        </p:txBody>
      </p:sp>
      <p:sp>
        <p:nvSpPr>
          <p:cNvPr id="3" name="Content Placeholder 2"/>
          <p:cNvSpPr>
            <a:spLocks noGrp="1"/>
          </p:cNvSpPr>
          <p:nvPr>
            <p:ph idx="1"/>
          </p:nvPr>
        </p:nvSpPr>
        <p:spPr>
          <a:xfrm>
            <a:off x="613458" y="1690688"/>
            <a:ext cx="7901892" cy="4767262"/>
          </a:xfrm>
        </p:spPr>
        <p:txBody>
          <a:bodyPr/>
          <a:lstStyle/>
          <a:p>
            <a:pPr>
              <a:buNone/>
            </a:pPr>
            <a:r>
              <a:rPr lang="en-CA" sz="2000" dirty="0" smtClean="0">
                <a:latin typeface="Arial" pitchFamily="34" charset="0"/>
                <a:cs typeface="Arial" pitchFamily="34" charset="0"/>
              </a:rPr>
              <a:t>Feb 2015 – First meeting and funding applications</a:t>
            </a:r>
          </a:p>
          <a:p>
            <a:pPr>
              <a:buNone/>
            </a:pPr>
            <a:r>
              <a:rPr lang="en-CA" sz="2000" dirty="0" smtClean="0">
                <a:latin typeface="Arial" pitchFamily="34" charset="0"/>
                <a:cs typeface="Arial" pitchFamily="34" charset="0"/>
              </a:rPr>
              <a:t>May </a:t>
            </a:r>
            <a:r>
              <a:rPr lang="en-CA" sz="2000" dirty="0">
                <a:latin typeface="Arial" pitchFamily="34" charset="0"/>
                <a:cs typeface="Arial" pitchFamily="34" charset="0"/>
              </a:rPr>
              <a:t>2015 – </a:t>
            </a:r>
            <a:r>
              <a:rPr lang="en-CA" sz="2000" dirty="0" smtClean="0">
                <a:latin typeface="Arial" pitchFamily="34" charset="0"/>
                <a:cs typeface="Arial" pitchFamily="34" charset="0"/>
              </a:rPr>
              <a:t>Key regional stakeholders</a:t>
            </a:r>
            <a:r>
              <a:rPr lang="en-CA" sz="2000" dirty="0">
                <a:latin typeface="Arial" pitchFamily="34" charset="0"/>
                <a:cs typeface="Arial" pitchFamily="34" charset="0"/>
              </a:rPr>
              <a:t>, define neighbourhood </a:t>
            </a:r>
          </a:p>
          <a:p>
            <a:pPr>
              <a:buNone/>
            </a:pPr>
            <a:r>
              <a:rPr lang="en-CA" sz="2000" dirty="0" smtClean="0">
                <a:latin typeface="Arial" pitchFamily="34" charset="0"/>
                <a:cs typeface="Arial" pitchFamily="34" charset="0"/>
              </a:rPr>
              <a:t>Oct 2015 – Funding approved for youth/stakeholder engagement</a:t>
            </a:r>
          </a:p>
          <a:p>
            <a:pPr>
              <a:buNone/>
            </a:pPr>
            <a:endParaRPr lang="en-CA" sz="2000" dirty="0" smtClean="0">
              <a:latin typeface="Arial" pitchFamily="34" charset="0"/>
              <a:cs typeface="Arial" pitchFamily="34" charset="0"/>
            </a:endParaRPr>
          </a:p>
          <a:p>
            <a:pPr>
              <a:buNone/>
            </a:pPr>
            <a:r>
              <a:rPr lang="en-CA" sz="2000" dirty="0" smtClean="0">
                <a:latin typeface="Arial" pitchFamily="34" charset="0"/>
                <a:cs typeface="Arial" pitchFamily="34" charset="0"/>
              </a:rPr>
              <a:t>Feb 2016– Youth develop Focus Group questions and process.</a:t>
            </a:r>
          </a:p>
          <a:p>
            <a:pPr>
              <a:buNone/>
            </a:pPr>
            <a:r>
              <a:rPr lang="en-CA" sz="2000" dirty="0" smtClean="0">
                <a:latin typeface="Arial" pitchFamily="34" charset="0"/>
                <a:cs typeface="Arial" pitchFamily="34" charset="0"/>
              </a:rPr>
              <a:t>May 2016 – Youth led focus groups with youth identified 3 themes</a:t>
            </a:r>
          </a:p>
          <a:p>
            <a:pPr>
              <a:buNone/>
            </a:pPr>
            <a:r>
              <a:rPr lang="en-CA" sz="2000" dirty="0" smtClean="0">
                <a:latin typeface="Arial" pitchFamily="34" charset="0"/>
                <a:cs typeface="Arial" pitchFamily="34" charset="0"/>
              </a:rPr>
              <a:t>Oct 2016 – OTF funding approved to develop community action plan</a:t>
            </a:r>
          </a:p>
          <a:p>
            <a:pPr>
              <a:buNone/>
            </a:pPr>
            <a:endParaRPr lang="en-CA" sz="2000" dirty="0" smtClean="0">
              <a:latin typeface="Arial" pitchFamily="34" charset="0"/>
              <a:cs typeface="Arial" pitchFamily="34" charset="0"/>
            </a:endParaRPr>
          </a:p>
          <a:p>
            <a:pPr>
              <a:buNone/>
            </a:pPr>
            <a:r>
              <a:rPr lang="en-CA" sz="2000" dirty="0" smtClean="0">
                <a:latin typeface="Arial" pitchFamily="34" charset="0"/>
                <a:cs typeface="Arial" pitchFamily="34" charset="0"/>
              </a:rPr>
              <a:t>Oct 2017 – Modified </a:t>
            </a:r>
            <a:r>
              <a:rPr lang="en-CA" sz="2000" dirty="0" err="1" smtClean="0">
                <a:latin typeface="Arial" pitchFamily="34" charset="0"/>
                <a:cs typeface="Arial" pitchFamily="34" charset="0"/>
              </a:rPr>
              <a:t>Halton</a:t>
            </a:r>
            <a:r>
              <a:rPr lang="en-CA" sz="2000" dirty="0" smtClean="0">
                <a:latin typeface="Arial" pitchFamily="34" charset="0"/>
                <a:cs typeface="Arial" pitchFamily="34" charset="0"/>
              </a:rPr>
              <a:t> Youth Survey to neighbourhood schools</a:t>
            </a:r>
            <a:endParaRPr lang="en-CA" sz="2000" dirty="0">
              <a:latin typeface="Arial" pitchFamily="34" charset="0"/>
              <a:cs typeface="Arial" pitchFamily="34" charset="0"/>
            </a:endParaRPr>
          </a:p>
          <a:p>
            <a:pPr>
              <a:buNone/>
            </a:pPr>
            <a:endParaRPr lang="en-CA" sz="1600" dirty="0">
              <a:latin typeface="Arial" pitchFamily="34" charset="0"/>
              <a:cs typeface="Arial" pitchFamily="34" charset="0"/>
            </a:endParaRPr>
          </a:p>
          <a:p>
            <a:pPr>
              <a:buNone/>
            </a:pPr>
            <a:endParaRPr lang="en-CA" sz="1600" dirty="0">
              <a:latin typeface="Arial" pitchFamily="34" charset="0"/>
              <a:cs typeface="Arial" pitchFamily="34" charset="0"/>
            </a:endParaRPr>
          </a:p>
          <a:p>
            <a:pPr>
              <a:buNone/>
            </a:pPr>
            <a:endParaRPr lang="en-CA" dirty="0">
              <a:latin typeface="Arial" pitchFamily="34" charset="0"/>
              <a:cs typeface="Arial" pitchFamily="34" charset="0"/>
            </a:endParaRPr>
          </a:p>
          <a:p>
            <a:pPr>
              <a:lnSpc>
                <a:spcPct val="100000"/>
              </a:lnSpc>
              <a:buNone/>
            </a:pPr>
            <a:endParaRPr lang="en-CA" dirty="0" smtClean="0">
              <a:latin typeface="Arial" pitchFamily="34" charset="0"/>
              <a:cs typeface="Arial" pitchFamily="34" charset="0"/>
            </a:endParaRPr>
          </a:p>
          <a:p>
            <a:pPr>
              <a:lnSpc>
                <a:spcPct val="100000"/>
              </a:lnSpc>
              <a:buNone/>
            </a:pPr>
            <a:endParaRPr lang="en-CA" dirty="0" smtClean="0">
              <a:latin typeface="Arial" pitchFamily="34" charset="0"/>
              <a:cs typeface="Arial" pitchFamily="34" charset="0"/>
            </a:endParaRPr>
          </a:p>
          <a:p>
            <a:pPr>
              <a:lnSpc>
                <a:spcPct val="100000"/>
              </a:lnSpc>
              <a:buNone/>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endParaRPr lang="en-CA" dirty="0">
              <a:latin typeface="Arial" pitchFamily="34" charset="0"/>
              <a:cs typeface="Arial" pitchFamily="34" charset="0"/>
            </a:endParaRPr>
          </a:p>
        </p:txBody>
      </p:sp>
      <p:grpSp>
        <p:nvGrpSpPr>
          <p:cNvPr id="4" name="Group 34"/>
          <p:cNvGrpSpPr>
            <a:grpSpLocks/>
          </p:cNvGrpSpPr>
          <p:nvPr/>
        </p:nvGrpSpPr>
        <p:grpSpPr bwMode="auto">
          <a:xfrm>
            <a:off x="312738" y="6040438"/>
            <a:ext cx="8502650" cy="415925"/>
            <a:chOff x="313149" y="6041113"/>
            <a:chExt cx="8501667" cy="415498"/>
          </a:xfrm>
        </p:grpSpPr>
        <p:sp>
          <p:nvSpPr>
            <p:cNvPr id="5" name="Rectangle 4"/>
            <p:cNvSpPr/>
            <p:nvPr/>
          </p:nvSpPr>
          <p:spPr>
            <a:xfrm>
              <a:off x="1900465" y="6041113"/>
              <a:ext cx="460322" cy="415498"/>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6" name="Rectangle 5"/>
            <p:cNvSpPr/>
            <p:nvPr/>
          </p:nvSpPr>
          <p:spPr>
            <a:xfrm>
              <a:off x="313149" y="6041113"/>
              <a:ext cx="469846" cy="415498"/>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7" name="Rectangle 6"/>
            <p:cNvSpPr/>
            <p:nvPr/>
          </p:nvSpPr>
          <p:spPr>
            <a:xfrm>
              <a:off x="1365539" y="6041113"/>
              <a:ext cx="473020" cy="415498"/>
            </a:xfrm>
            <a:prstGeom prst="rect">
              <a:avLst/>
            </a:prstGeom>
            <a:solidFill>
              <a:srgbClr val="00B2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8" name="Rectangle 7"/>
            <p:cNvSpPr/>
            <p:nvPr/>
          </p:nvSpPr>
          <p:spPr>
            <a:xfrm>
              <a:off x="844900" y="6041113"/>
              <a:ext cx="460322" cy="415498"/>
            </a:xfrm>
            <a:prstGeom prst="rect">
              <a:avLst/>
            </a:prstGeom>
            <a:solidFill>
              <a:srgbClr val="EF3E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9" name="TextBox 39"/>
            <p:cNvSpPr txBox="1">
              <a:spLocks noChangeArrowheads="1"/>
            </p:cNvSpPr>
            <p:nvPr/>
          </p:nvSpPr>
          <p:spPr bwMode="auto">
            <a:xfrm>
              <a:off x="2422173" y="6041113"/>
              <a:ext cx="6392643" cy="415498"/>
            </a:xfrm>
            <a:prstGeom prst="rect">
              <a:avLst/>
            </a:prstGeom>
            <a:solidFill>
              <a:srgbClr val="0067B1"/>
            </a:solidFill>
            <a:ln w="9525">
              <a:noFill/>
              <a:miter lim="800000"/>
              <a:headEnd/>
              <a:tailEnd/>
            </a:ln>
          </p:spPr>
          <p:txBody>
            <a:bodyPr>
              <a:spAutoFit/>
            </a:bodyPr>
            <a:lstStyle/>
            <a:p>
              <a:r>
                <a:rPr lang="en-US" sz="2100">
                  <a:solidFill>
                    <a:schemeClr val="bg1"/>
                  </a:solidFill>
                  <a:latin typeface="Calibri" pitchFamily="34" charset="0"/>
                </a:rPr>
                <a:t> </a:t>
              </a:r>
            </a:p>
          </p:txBody>
        </p:sp>
      </p:gr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600" b="1" dirty="0" smtClean="0">
                <a:solidFill>
                  <a:srgbClr val="0067B1"/>
                </a:solidFill>
                <a:latin typeface="Arial" pitchFamily="34" charset="0"/>
                <a:cs typeface="Arial" pitchFamily="34" charset="0"/>
              </a:rPr>
              <a:t>Youth Focus Group themes</a:t>
            </a:r>
            <a:endParaRPr lang="en-CA" sz="3600" b="1" dirty="0"/>
          </a:p>
        </p:txBody>
      </p:sp>
      <p:sp>
        <p:nvSpPr>
          <p:cNvPr id="3" name="Content Placeholder 2"/>
          <p:cNvSpPr>
            <a:spLocks noGrp="1"/>
          </p:cNvSpPr>
          <p:nvPr>
            <p:ph idx="1"/>
          </p:nvPr>
        </p:nvSpPr>
        <p:spPr>
          <a:xfrm>
            <a:off x="628650" y="1825625"/>
            <a:ext cx="8210550" cy="4351338"/>
          </a:xfrm>
        </p:spPr>
        <p:txBody>
          <a:bodyPr/>
          <a:lstStyle/>
          <a:p>
            <a:pPr>
              <a:buNone/>
            </a:pPr>
            <a:r>
              <a:rPr lang="en-CA" dirty="0" smtClean="0">
                <a:latin typeface="Arial" pitchFamily="34" charset="0"/>
                <a:cs typeface="Arial" pitchFamily="34" charset="0"/>
              </a:rPr>
              <a:t>Focus groups done by OKN, YMCA and CYAN found:</a:t>
            </a:r>
          </a:p>
          <a:p>
            <a:pPr>
              <a:buNone/>
            </a:pPr>
            <a:endParaRPr lang="en-CA" sz="2400" dirty="0" smtClean="0">
              <a:latin typeface="Arial" pitchFamily="34" charset="0"/>
              <a:cs typeface="Arial" pitchFamily="34" charset="0"/>
            </a:endParaRPr>
          </a:p>
          <a:p>
            <a:pPr>
              <a:buNone/>
            </a:pPr>
            <a:r>
              <a:rPr lang="en-US" sz="2400" dirty="0" smtClean="0">
                <a:latin typeface="Arial" pitchFamily="34" charset="0"/>
                <a:cs typeface="Arial" pitchFamily="34" charset="0"/>
              </a:rPr>
              <a:t>1.  Need for space for unstructured hang out time</a:t>
            </a:r>
            <a:endParaRPr lang="en-CA" sz="2400" dirty="0" smtClean="0">
              <a:latin typeface="Arial" pitchFamily="34" charset="0"/>
              <a:cs typeface="Arial" pitchFamily="34" charset="0"/>
            </a:endParaRPr>
          </a:p>
          <a:p>
            <a:pPr>
              <a:buNone/>
            </a:pPr>
            <a:r>
              <a:rPr lang="en-US" sz="2400" dirty="0" smtClean="0">
                <a:latin typeface="Arial" pitchFamily="34" charset="0"/>
                <a:cs typeface="Arial" pitchFamily="34" charset="0"/>
              </a:rPr>
              <a:t>2.  Value meaningful relationships with adults but </a:t>
            </a:r>
            <a:r>
              <a:rPr lang="en-US" sz="2400" dirty="0">
                <a:latin typeface="Arial" pitchFamily="34" charset="0"/>
                <a:cs typeface="Arial" pitchFamily="34" charset="0"/>
              </a:rPr>
              <a:t> </a:t>
            </a:r>
            <a:r>
              <a:rPr lang="en-US" sz="2400" dirty="0" smtClean="0">
                <a:latin typeface="Arial" pitchFamily="34" charset="0"/>
                <a:cs typeface="Arial" pitchFamily="34" charset="0"/>
              </a:rPr>
              <a:t>            	don’t feel valued by community</a:t>
            </a:r>
            <a:endParaRPr lang="en-CA" sz="2400" dirty="0" smtClean="0">
              <a:latin typeface="Arial" pitchFamily="34" charset="0"/>
              <a:cs typeface="Arial" pitchFamily="34" charset="0"/>
            </a:endParaRPr>
          </a:p>
          <a:p>
            <a:pPr marL="514350" indent="-514350">
              <a:buAutoNum type="arabicPeriod" startAt="3"/>
            </a:pPr>
            <a:r>
              <a:rPr lang="en-US" sz="2400" dirty="0" smtClean="0">
                <a:latin typeface="Arial" pitchFamily="34" charset="0"/>
                <a:cs typeface="Arial" pitchFamily="34" charset="0"/>
              </a:rPr>
              <a:t>Need help connecting to community and to resources.</a:t>
            </a:r>
          </a:p>
          <a:p>
            <a:pPr marL="514350" indent="-514350">
              <a:buAutoNum type="arabicPeriod" startAt="3"/>
            </a:pPr>
            <a:endParaRPr lang="en-US" dirty="0" smtClean="0">
              <a:latin typeface="Arial" pitchFamily="34" charset="0"/>
              <a:cs typeface="Arial" pitchFamily="34" charset="0"/>
            </a:endParaRPr>
          </a:p>
          <a:p>
            <a:pPr marL="514350" indent="-514350">
              <a:buAutoNum type="arabicPeriod" startAt="3"/>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r>
              <a:rPr lang="en-CA" dirty="0" smtClean="0">
                <a:latin typeface="Arial" pitchFamily="34" charset="0"/>
                <a:cs typeface="Arial" pitchFamily="34" charset="0"/>
              </a:rPr>
              <a:t>.</a:t>
            </a:r>
          </a:p>
          <a:p>
            <a:pPr>
              <a:buNone/>
            </a:pPr>
            <a:endParaRPr lang="en-CA" dirty="0" smtClean="0">
              <a:latin typeface="Arial" pitchFamily="34" charset="0"/>
              <a:cs typeface="Arial" pitchFamily="34" charset="0"/>
            </a:endParaRPr>
          </a:p>
          <a:p>
            <a:pPr>
              <a:buNone/>
            </a:pPr>
            <a:endParaRPr lang="en-CA" dirty="0">
              <a:latin typeface="Arial" pitchFamily="34" charset="0"/>
              <a:cs typeface="Arial" pitchFamily="34" charset="0"/>
            </a:endParaRPr>
          </a:p>
        </p:txBody>
      </p:sp>
      <p:grpSp>
        <p:nvGrpSpPr>
          <p:cNvPr id="5" name="Group 34"/>
          <p:cNvGrpSpPr>
            <a:grpSpLocks/>
          </p:cNvGrpSpPr>
          <p:nvPr/>
        </p:nvGrpSpPr>
        <p:grpSpPr bwMode="auto">
          <a:xfrm>
            <a:off x="312738" y="6040438"/>
            <a:ext cx="8502650" cy="415925"/>
            <a:chOff x="313149" y="6041113"/>
            <a:chExt cx="8501667" cy="415498"/>
          </a:xfrm>
        </p:grpSpPr>
        <p:sp>
          <p:nvSpPr>
            <p:cNvPr id="6" name="Rectangle 5"/>
            <p:cNvSpPr/>
            <p:nvPr/>
          </p:nvSpPr>
          <p:spPr>
            <a:xfrm>
              <a:off x="1900465" y="6041113"/>
              <a:ext cx="460322" cy="415498"/>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7" name="Rectangle 6"/>
            <p:cNvSpPr/>
            <p:nvPr/>
          </p:nvSpPr>
          <p:spPr>
            <a:xfrm>
              <a:off x="313149" y="6041113"/>
              <a:ext cx="469846" cy="415498"/>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8" name="Rectangle 7"/>
            <p:cNvSpPr/>
            <p:nvPr/>
          </p:nvSpPr>
          <p:spPr>
            <a:xfrm>
              <a:off x="1365539" y="6041113"/>
              <a:ext cx="473020" cy="415498"/>
            </a:xfrm>
            <a:prstGeom prst="rect">
              <a:avLst/>
            </a:prstGeom>
            <a:solidFill>
              <a:srgbClr val="00B2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9" name="Rectangle 8"/>
            <p:cNvSpPr/>
            <p:nvPr/>
          </p:nvSpPr>
          <p:spPr>
            <a:xfrm>
              <a:off x="844900" y="6041113"/>
              <a:ext cx="460322" cy="415498"/>
            </a:xfrm>
            <a:prstGeom prst="rect">
              <a:avLst/>
            </a:prstGeom>
            <a:solidFill>
              <a:srgbClr val="EF3E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0" name="TextBox 39"/>
            <p:cNvSpPr txBox="1">
              <a:spLocks noChangeArrowheads="1"/>
            </p:cNvSpPr>
            <p:nvPr/>
          </p:nvSpPr>
          <p:spPr bwMode="auto">
            <a:xfrm>
              <a:off x="2422173" y="6041113"/>
              <a:ext cx="6392643" cy="415498"/>
            </a:xfrm>
            <a:prstGeom prst="rect">
              <a:avLst/>
            </a:prstGeom>
            <a:solidFill>
              <a:srgbClr val="0067B1"/>
            </a:solidFill>
            <a:ln w="9525">
              <a:noFill/>
              <a:miter lim="800000"/>
              <a:headEnd/>
              <a:tailEnd/>
            </a:ln>
          </p:spPr>
          <p:txBody>
            <a:bodyPr>
              <a:spAutoFit/>
            </a:bodyPr>
            <a:lstStyle/>
            <a:p>
              <a:r>
                <a:rPr lang="en-US" sz="2100">
                  <a:solidFill>
                    <a:schemeClr val="bg1"/>
                  </a:solidFill>
                  <a:latin typeface="Calibri" pitchFamily="34" charset="0"/>
                </a:rPr>
                <a:t> </a:t>
              </a:r>
            </a:p>
          </p:txBody>
        </p:sp>
      </p:gr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539750" y="404813"/>
            <a:ext cx="7632700" cy="1247775"/>
          </a:xfrm>
        </p:spPr>
        <p:txBody>
          <a:bodyPr/>
          <a:lstStyle/>
          <a:p>
            <a:pPr algn="ctr" eaLnBrk="1" hangingPunct="1"/>
            <a:r>
              <a:rPr lang="en-CA" altLang="en-US" sz="3600" b="1" dirty="0" smtClean="0">
                <a:solidFill>
                  <a:srgbClr val="0067B1"/>
                </a:solidFill>
                <a:latin typeface="Arial" charset="0"/>
                <a:cs typeface="Arial" charset="0"/>
              </a:rPr>
              <a:t>The Asset-Building Difference</a:t>
            </a:r>
          </a:p>
        </p:txBody>
      </p:sp>
      <p:sp>
        <p:nvSpPr>
          <p:cNvPr id="14339" name="Text Placeholder 2"/>
          <p:cNvSpPr>
            <a:spLocks noGrp="1"/>
          </p:cNvSpPr>
          <p:nvPr>
            <p:ph type="body" idx="4294967295"/>
          </p:nvPr>
        </p:nvSpPr>
        <p:spPr>
          <a:xfrm>
            <a:off x="838200" y="1524000"/>
            <a:ext cx="1676400" cy="639763"/>
          </a:xfrm>
        </p:spPr>
        <p:txBody>
          <a:bodyPr anchor="b"/>
          <a:lstStyle/>
          <a:p>
            <a:pPr marL="0" indent="0" algn="ctr" eaLnBrk="1" hangingPunct="1">
              <a:buFontTx/>
              <a:buNone/>
            </a:pPr>
            <a:r>
              <a:rPr lang="en-CA" altLang="en-US" b="1" smtClean="0">
                <a:latin typeface="Arial" charset="0"/>
                <a:cs typeface="Arial" charset="0"/>
              </a:rPr>
              <a:t>From</a:t>
            </a:r>
          </a:p>
        </p:txBody>
      </p:sp>
      <p:sp>
        <p:nvSpPr>
          <p:cNvPr id="53252" name="Content Placeholder 3"/>
          <p:cNvSpPr>
            <a:spLocks noGrp="1"/>
          </p:cNvSpPr>
          <p:nvPr>
            <p:ph sz="half" idx="4294967295"/>
          </p:nvPr>
        </p:nvSpPr>
        <p:spPr>
          <a:xfrm>
            <a:off x="304800" y="2209800"/>
            <a:ext cx="4038600" cy="3352800"/>
          </a:xfrm>
        </p:spPr>
        <p:txBody>
          <a:bodyPr rtlCol="0">
            <a:normAutofit lnSpcReduction="10000"/>
          </a:bodyPr>
          <a:lstStyle/>
          <a:p>
            <a:pPr eaLnBrk="1" fontAlgn="auto" hangingPunct="1">
              <a:spcAft>
                <a:spcPts val="0"/>
              </a:spcAft>
              <a:buFont typeface="Wingdings" pitchFamily="2" charset="2"/>
              <a:buChar char="Ø"/>
              <a:defRPr/>
            </a:pPr>
            <a:endParaRPr lang="en-CA" altLang="en-US" dirty="0" smtClean="0">
              <a:solidFill>
                <a:schemeClr val="bg2"/>
              </a:solidFill>
            </a:endParaRPr>
          </a:p>
          <a:p>
            <a:pPr eaLnBrk="1" fontAlgn="auto" hangingPunct="1">
              <a:spcAft>
                <a:spcPts val="0"/>
              </a:spcAft>
              <a:buFont typeface="Wingdings" pitchFamily="2" charset="2"/>
              <a:buChar char="Ø"/>
              <a:defRPr/>
            </a:pPr>
            <a:r>
              <a:rPr lang="en-CA" altLang="en-US" dirty="0" smtClean="0">
                <a:latin typeface="Arial" charset="0"/>
                <a:cs typeface="Arial" charset="0"/>
              </a:rPr>
              <a:t>Prescribed Programs </a:t>
            </a:r>
          </a:p>
          <a:p>
            <a:pPr eaLnBrk="1" fontAlgn="auto" hangingPunct="1">
              <a:spcAft>
                <a:spcPts val="0"/>
              </a:spcAft>
              <a:buFont typeface="Wingdings" pitchFamily="2" charset="2"/>
              <a:buChar char="Ø"/>
              <a:defRPr/>
            </a:pPr>
            <a:r>
              <a:rPr lang="en-CA" altLang="en-US" dirty="0" smtClean="0">
                <a:latin typeface="Arial" charset="0"/>
                <a:cs typeface="Arial" charset="0"/>
              </a:rPr>
              <a:t>Incidental</a:t>
            </a:r>
          </a:p>
          <a:p>
            <a:pPr eaLnBrk="1" fontAlgn="auto" hangingPunct="1">
              <a:spcAft>
                <a:spcPts val="0"/>
              </a:spcAft>
              <a:buFont typeface="Wingdings" pitchFamily="2" charset="2"/>
              <a:buChar char="Ø"/>
              <a:defRPr/>
            </a:pPr>
            <a:r>
              <a:rPr lang="en-CA" altLang="en-US" dirty="0" smtClean="0">
                <a:latin typeface="Arial" charset="0"/>
                <a:cs typeface="Arial" charset="0"/>
              </a:rPr>
              <a:t>Problems</a:t>
            </a:r>
          </a:p>
          <a:p>
            <a:pPr eaLnBrk="1" fontAlgn="auto" hangingPunct="1">
              <a:spcAft>
                <a:spcPts val="0"/>
              </a:spcAft>
              <a:buFont typeface="Wingdings" pitchFamily="2" charset="2"/>
              <a:buChar char="Ø"/>
              <a:defRPr/>
            </a:pPr>
            <a:r>
              <a:rPr lang="en-CA" altLang="en-US" dirty="0" smtClean="0">
                <a:latin typeface="Arial" charset="0"/>
                <a:cs typeface="Arial" charset="0"/>
              </a:rPr>
              <a:t>Troubled kids</a:t>
            </a:r>
          </a:p>
          <a:p>
            <a:pPr eaLnBrk="1" fontAlgn="auto" hangingPunct="1">
              <a:spcAft>
                <a:spcPts val="0"/>
              </a:spcAft>
              <a:buFont typeface="Wingdings" pitchFamily="2" charset="2"/>
              <a:buChar char="Ø"/>
              <a:defRPr/>
            </a:pPr>
            <a:r>
              <a:rPr lang="en-US" altLang="en-US" dirty="0" smtClean="0">
                <a:latin typeface="Arial" charset="0"/>
                <a:cs typeface="Arial" charset="0"/>
              </a:rPr>
              <a:t>Work of professionals</a:t>
            </a:r>
            <a:r>
              <a:rPr lang="en-CA" altLang="en-US" sz="2400" dirty="0" smtClean="0"/>
              <a:t>	</a:t>
            </a:r>
          </a:p>
          <a:p>
            <a:pPr eaLnBrk="1" fontAlgn="auto" hangingPunct="1">
              <a:spcAft>
                <a:spcPts val="0"/>
              </a:spcAft>
              <a:buFontTx/>
              <a:buNone/>
              <a:defRPr/>
            </a:pPr>
            <a:endParaRPr lang="en-CA" altLang="en-US" sz="2400" dirty="0" smtClean="0"/>
          </a:p>
        </p:txBody>
      </p:sp>
      <p:sp>
        <p:nvSpPr>
          <p:cNvPr id="53253" name="Text Placeholder 4"/>
          <p:cNvSpPr>
            <a:spLocks noGrp="1"/>
          </p:cNvSpPr>
          <p:nvPr>
            <p:ph type="body" sz="quarter" idx="4294967295"/>
          </p:nvPr>
        </p:nvSpPr>
        <p:spPr>
          <a:xfrm>
            <a:off x="4724400" y="1600200"/>
            <a:ext cx="1752600" cy="639763"/>
          </a:xfrm>
        </p:spPr>
        <p:txBody>
          <a:bodyPr rtlCol="0" anchor="b">
            <a:normAutofit fontScale="25000" lnSpcReduction="20000"/>
          </a:bodyPr>
          <a:lstStyle/>
          <a:p>
            <a:pPr marL="0" indent="0" algn="ctr" eaLnBrk="1" fontAlgn="auto" hangingPunct="1">
              <a:spcAft>
                <a:spcPts val="0"/>
              </a:spcAft>
              <a:buFontTx/>
              <a:buNone/>
              <a:defRPr/>
            </a:pPr>
            <a:endParaRPr lang="en-CA" altLang="en-US" b="1" dirty="0" smtClean="0"/>
          </a:p>
          <a:p>
            <a:pPr marL="0" indent="0" algn="ctr" eaLnBrk="1" fontAlgn="auto" hangingPunct="1">
              <a:spcAft>
                <a:spcPts val="0"/>
              </a:spcAft>
              <a:buFontTx/>
              <a:buNone/>
              <a:defRPr/>
            </a:pPr>
            <a:endParaRPr lang="en-CA" altLang="en-US" b="1" dirty="0" smtClean="0"/>
          </a:p>
          <a:p>
            <a:pPr marL="0" indent="0" algn="ctr" eaLnBrk="1" fontAlgn="auto" hangingPunct="1">
              <a:spcAft>
                <a:spcPts val="0"/>
              </a:spcAft>
              <a:buFontTx/>
              <a:buNone/>
              <a:defRPr/>
            </a:pPr>
            <a:r>
              <a:rPr lang="en-CA" altLang="en-US" sz="11200" b="1" dirty="0" smtClean="0">
                <a:latin typeface="Arial" pitchFamily="34" charset="0"/>
                <a:cs typeface="Arial" pitchFamily="34" charset="0"/>
              </a:rPr>
              <a:t>To</a:t>
            </a:r>
          </a:p>
        </p:txBody>
      </p:sp>
      <p:sp>
        <p:nvSpPr>
          <p:cNvPr id="53254" name="Content Placeholder 5"/>
          <p:cNvSpPr>
            <a:spLocks noGrp="1"/>
          </p:cNvSpPr>
          <p:nvPr>
            <p:ph sz="quarter" idx="4294967295"/>
          </p:nvPr>
        </p:nvSpPr>
        <p:spPr>
          <a:xfrm>
            <a:off x="4794250" y="2255838"/>
            <a:ext cx="3657600" cy="3535362"/>
          </a:xfrm>
        </p:spPr>
        <p:txBody>
          <a:bodyPr rtlCol="0">
            <a:normAutofit fontScale="70000" lnSpcReduction="20000"/>
          </a:bodyPr>
          <a:lstStyle/>
          <a:p>
            <a:pPr eaLnBrk="1" fontAlgn="auto" hangingPunct="1">
              <a:spcAft>
                <a:spcPts val="0"/>
              </a:spcAft>
              <a:buFontTx/>
              <a:buNone/>
              <a:defRPr/>
            </a:pPr>
            <a:r>
              <a:rPr lang="en-CA" altLang="en-US" sz="2400" dirty="0" smtClean="0">
                <a:solidFill>
                  <a:srgbClr val="00831E"/>
                </a:solidFill>
              </a:rPr>
              <a:t>	</a:t>
            </a:r>
          </a:p>
          <a:p>
            <a:pPr eaLnBrk="1" fontAlgn="auto" hangingPunct="1">
              <a:spcAft>
                <a:spcPts val="0"/>
              </a:spcAft>
              <a:buFontTx/>
              <a:buNone/>
              <a:defRPr/>
            </a:pPr>
            <a:r>
              <a:rPr lang="en-CA" altLang="en-US" sz="5100" dirty="0" smtClean="0">
                <a:latin typeface="Arial" pitchFamily="34" charset="0"/>
                <a:cs typeface="Arial" pitchFamily="34" charset="0"/>
                <a:sym typeface="Wingdings" pitchFamily="2" charset="2"/>
              </a:rPr>
              <a:t> </a:t>
            </a:r>
            <a:r>
              <a:rPr lang="en-CA" altLang="en-US" sz="5100" dirty="0" smtClean="0">
                <a:latin typeface="Arial" pitchFamily="34" charset="0"/>
                <a:cs typeface="Arial" pitchFamily="34" charset="0"/>
              </a:rPr>
              <a:t>Relationships</a:t>
            </a:r>
          </a:p>
          <a:p>
            <a:pPr eaLnBrk="1" fontAlgn="auto" hangingPunct="1">
              <a:spcAft>
                <a:spcPts val="0"/>
              </a:spcAft>
              <a:buFontTx/>
              <a:buNone/>
              <a:defRPr/>
            </a:pPr>
            <a:r>
              <a:rPr lang="en-CA" altLang="en-US" sz="5100" dirty="0" smtClean="0">
                <a:latin typeface="Arial" pitchFamily="34" charset="0"/>
                <a:cs typeface="Arial" pitchFamily="34" charset="0"/>
                <a:sym typeface="Wingdings" pitchFamily="2" charset="2"/>
              </a:rPr>
              <a:t></a:t>
            </a:r>
            <a:r>
              <a:rPr lang="en-CA" altLang="en-US" sz="5100" dirty="0" smtClean="0">
                <a:latin typeface="Arial" pitchFamily="34" charset="0"/>
                <a:cs typeface="Arial" pitchFamily="34" charset="0"/>
              </a:rPr>
              <a:t> Intentional </a:t>
            </a:r>
          </a:p>
          <a:p>
            <a:pPr eaLnBrk="1" fontAlgn="auto" hangingPunct="1">
              <a:spcAft>
                <a:spcPts val="0"/>
              </a:spcAft>
              <a:buFontTx/>
              <a:buNone/>
              <a:defRPr/>
            </a:pPr>
            <a:r>
              <a:rPr lang="en-CA" altLang="en-US" sz="5100" dirty="0" smtClean="0">
                <a:latin typeface="Arial" pitchFamily="34" charset="0"/>
                <a:cs typeface="Arial" pitchFamily="34" charset="0"/>
                <a:sym typeface="Wingdings" pitchFamily="2" charset="2"/>
              </a:rPr>
              <a:t></a:t>
            </a:r>
            <a:r>
              <a:rPr lang="en-CA" altLang="en-US" sz="5100" dirty="0" smtClean="0">
                <a:latin typeface="Arial" pitchFamily="34" charset="0"/>
                <a:cs typeface="Arial" pitchFamily="34" charset="0"/>
              </a:rPr>
              <a:t> Strengths</a:t>
            </a:r>
            <a:r>
              <a:rPr lang="en-CA" altLang="en-US" sz="5100" dirty="0" smtClean="0">
                <a:latin typeface="Arial" pitchFamily="34" charset="0"/>
                <a:cs typeface="Arial" pitchFamily="34" charset="0"/>
                <a:sym typeface="Wingdings" pitchFamily="2" charset="2"/>
              </a:rPr>
              <a:t>  </a:t>
            </a:r>
            <a:endParaRPr lang="en-CA" altLang="en-US" sz="5100" dirty="0" smtClean="0">
              <a:latin typeface="Arial" pitchFamily="34" charset="0"/>
              <a:cs typeface="Arial" pitchFamily="34" charset="0"/>
            </a:endParaRPr>
          </a:p>
          <a:p>
            <a:pPr eaLnBrk="1" fontAlgn="auto" hangingPunct="1">
              <a:spcAft>
                <a:spcPts val="0"/>
              </a:spcAft>
              <a:buFontTx/>
              <a:buNone/>
              <a:defRPr/>
            </a:pPr>
            <a:r>
              <a:rPr lang="en-CA" altLang="en-US" sz="5100" dirty="0" smtClean="0">
                <a:latin typeface="Arial" pitchFamily="34" charset="0"/>
                <a:cs typeface="Arial" pitchFamily="34" charset="0"/>
                <a:sym typeface="Wingdings" pitchFamily="2" charset="2"/>
              </a:rPr>
              <a:t> </a:t>
            </a:r>
            <a:r>
              <a:rPr lang="en-CA" altLang="en-US" sz="5100" dirty="0" smtClean="0">
                <a:latin typeface="Arial" pitchFamily="34" charset="0"/>
                <a:cs typeface="Arial" pitchFamily="34" charset="0"/>
              </a:rPr>
              <a:t>All kids</a:t>
            </a:r>
          </a:p>
          <a:p>
            <a:pPr eaLnBrk="1" fontAlgn="auto" hangingPunct="1">
              <a:spcAft>
                <a:spcPts val="0"/>
              </a:spcAft>
              <a:buFont typeface="Wingdings" pitchFamily="2" charset="2"/>
              <a:buChar char="þ"/>
              <a:defRPr/>
            </a:pPr>
            <a:r>
              <a:rPr lang="en-US" altLang="en-US" sz="5100" dirty="0" smtClean="0">
                <a:latin typeface="Arial" pitchFamily="34" charset="0"/>
                <a:cs typeface="Arial" pitchFamily="34" charset="0"/>
              </a:rPr>
              <a:t>Everyone’s job</a:t>
            </a:r>
          </a:p>
          <a:p>
            <a:pPr eaLnBrk="1" fontAlgn="auto" hangingPunct="1">
              <a:spcAft>
                <a:spcPts val="0"/>
              </a:spcAft>
              <a:buFont typeface="Wingdings" pitchFamily="2" charset="2"/>
              <a:buNone/>
              <a:defRPr/>
            </a:pPr>
            <a:endParaRPr lang="en-CA" altLang="en-US" b="1" dirty="0" smtClean="0">
              <a:solidFill>
                <a:schemeClr val="bg2"/>
              </a:solidFill>
            </a:endParaRPr>
          </a:p>
          <a:p>
            <a:pPr eaLnBrk="1" fontAlgn="auto" hangingPunct="1">
              <a:spcAft>
                <a:spcPts val="0"/>
              </a:spcAft>
              <a:buFontTx/>
              <a:buNone/>
              <a:defRPr/>
            </a:pPr>
            <a:r>
              <a:rPr lang="en-CA" altLang="en-US" b="1" dirty="0" smtClean="0">
                <a:solidFill>
                  <a:schemeClr val="bg2"/>
                </a:solidFill>
              </a:rPr>
              <a:t>	</a:t>
            </a:r>
            <a:r>
              <a:rPr lang="en-CA" altLang="en-US" sz="2400" b="1" dirty="0" smtClean="0">
                <a:solidFill>
                  <a:srgbClr val="00831E"/>
                </a:solidFill>
              </a:rPr>
              <a:t>	</a:t>
            </a:r>
          </a:p>
          <a:p>
            <a:pPr eaLnBrk="1" fontAlgn="auto" hangingPunct="1">
              <a:spcAft>
                <a:spcPts val="0"/>
              </a:spcAft>
              <a:buFont typeface="Arial" panose="020B0604020202020204" pitchFamily="34" charset="0"/>
              <a:buChar char="•"/>
              <a:defRPr/>
            </a:pPr>
            <a:endParaRPr lang="en-CA" altLang="en-US" sz="2400" b="1" dirty="0" smtClean="0">
              <a:solidFill>
                <a:srgbClr val="00831E"/>
              </a:solidFill>
            </a:endParaRPr>
          </a:p>
        </p:txBody>
      </p:sp>
      <p:grpSp>
        <p:nvGrpSpPr>
          <p:cNvPr id="2" name="Group 7"/>
          <p:cNvGrpSpPr>
            <a:grpSpLocks/>
          </p:cNvGrpSpPr>
          <p:nvPr/>
        </p:nvGrpSpPr>
        <p:grpSpPr bwMode="auto">
          <a:xfrm>
            <a:off x="312738" y="6040438"/>
            <a:ext cx="8502650" cy="415925"/>
            <a:chOff x="313149" y="6041113"/>
            <a:chExt cx="8501667" cy="415498"/>
          </a:xfrm>
        </p:grpSpPr>
        <p:sp>
          <p:nvSpPr>
            <p:cNvPr id="8" name="Rectangle 7"/>
            <p:cNvSpPr/>
            <p:nvPr/>
          </p:nvSpPr>
          <p:spPr>
            <a:xfrm>
              <a:off x="1900465" y="6041113"/>
              <a:ext cx="460322" cy="415498"/>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9" name="Rectangle 8"/>
            <p:cNvSpPr/>
            <p:nvPr/>
          </p:nvSpPr>
          <p:spPr>
            <a:xfrm>
              <a:off x="313149" y="6041113"/>
              <a:ext cx="469846" cy="415498"/>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0" name="Rectangle 9"/>
            <p:cNvSpPr/>
            <p:nvPr/>
          </p:nvSpPr>
          <p:spPr>
            <a:xfrm>
              <a:off x="1365539" y="6041113"/>
              <a:ext cx="473020" cy="415498"/>
            </a:xfrm>
            <a:prstGeom prst="rect">
              <a:avLst/>
            </a:prstGeom>
            <a:solidFill>
              <a:srgbClr val="00B2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1" name="Rectangle 10"/>
            <p:cNvSpPr/>
            <p:nvPr/>
          </p:nvSpPr>
          <p:spPr>
            <a:xfrm>
              <a:off x="844900" y="6041113"/>
              <a:ext cx="460322" cy="415498"/>
            </a:xfrm>
            <a:prstGeom prst="rect">
              <a:avLst/>
            </a:prstGeom>
            <a:solidFill>
              <a:srgbClr val="EF3E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4348" name="TextBox 11"/>
            <p:cNvSpPr txBox="1">
              <a:spLocks noChangeArrowheads="1"/>
            </p:cNvSpPr>
            <p:nvPr/>
          </p:nvSpPr>
          <p:spPr bwMode="auto">
            <a:xfrm>
              <a:off x="2422173" y="6041113"/>
              <a:ext cx="6392643" cy="415498"/>
            </a:xfrm>
            <a:prstGeom prst="rect">
              <a:avLst/>
            </a:prstGeom>
            <a:solidFill>
              <a:srgbClr val="0067B1"/>
            </a:solidFill>
            <a:ln w="9525">
              <a:noFill/>
              <a:miter lim="800000"/>
              <a:headEnd/>
              <a:tailEnd/>
            </a:ln>
          </p:spPr>
          <p:txBody>
            <a:bodyPr>
              <a:spAutoFit/>
            </a:bodyPr>
            <a:lstStyle/>
            <a:p>
              <a:r>
                <a:rPr lang="en-US" sz="2100">
                  <a:solidFill>
                    <a:schemeClr val="bg1"/>
                  </a:solidFill>
                  <a:latin typeface="Calibri" pitchFamily="34" charset="0"/>
                </a:rPr>
                <a:t> </a:t>
              </a:r>
            </a:p>
          </p:txBody>
        </p:sp>
      </p:grpSp>
    </p:spTree>
    <p:custDataLst>
      <p:tags r:id="rId1"/>
    </p:custData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3" cstate="print"/>
          <a:srcRect/>
          <a:stretch>
            <a:fillRect/>
          </a:stretch>
        </p:blipFill>
        <p:spPr bwMode="auto">
          <a:xfrm>
            <a:off x="2005013" y="200025"/>
            <a:ext cx="2114550" cy="1373188"/>
          </a:xfrm>
          <a:prstGeom prst="rect">
            <a:avLst/>
          </a:prstGeom>
          <a:noFill/>
          <a:ln w="9525">
            <a:noFill/>
            <a:miter lim="800000"/>
            <a:headEnd/>
            <a:tailEnd/>
          </a:ln>
        </p:spPr>
      </p:pic>
      <p:sp>
        <p:nvSpPr>
          <p:cNvPr id="2051" name="Title 6"/>
          <p:cNvSpPr>
            <a:spLocks noGrp="1"/>
          </p:cNvSpPr>
          <p:nvPr>
            <p:ph type="title"/>
          </p:nvPr>
        </p:nvSpPr>
        <p:spPr>
          <a:xfrm>
            <a:off x="273050" y="3252384"/>
            <a:ext cx="8496300" cy="652462"/>
          </a:xfrm>
        </p:spPr>
        <p:txBody>
          <a:bodyPr/>
          <a:lstStyle/>
          <a:p>
            <a:pPr algn="ctr" eaLnBrk="1" hangingPunct="1">
              <a:lnSpc>
                <a:spcPct val="114000"/>
              </a:lnSpc>
            </a:pPr>
            <a:r>
              <a:rPr lang="en-US" sz="2400" dirty="0" smtClean="0">
                <a:latin typeface="Arial" charset="0"/>
                <a:cs typeface="Arial" charset="0"/>
              </a:rPr>
              <a:t>Filters: RELVEVANT  FEASIBILITY  QUICK WINS</a:t>
            </a:r>
            <a:r>
              <a:rPr lang="en-US" sz="3600" dirty="0" smtClean="0">
                <a:latin typeface="Arial" charset="0"/>
                <a:cs typeface="Arial" charset="0"/>
              </a:rPr>
              <a:t/>
            </a:r>
            <a:br>
              <a:rPr lang="en-US" sz="3600" dirty="0" smtClean="0">
                <a:latin typeface="Arial" charset="0"/>
                <a:cs typeface="Arial" charset="0"/>
              </a:rPr>
            </a:br>
            <a:r>
              <a:rPr lang="en-US" sz="3600" dirty="0" smtClean="0">
                <a:latin typeface="Arial" charset="0"/>
                <a:cs typeface="Arial" charset="0"/>
              </a:rPr>
              <a:t>Question 1: How might we create even more safe and unstructured hangout space for Youth in North Oakville?</a:t>
            </a:r>
          </a:p>
        </p:txBody>
      </p:sp>
      <p:sp>
        <p:nvSpPr>
          <p:cNvPr id="8" name="Rectangle 7"/>
          <p:cNvSpPr/>
          <p:nvPr/>
        </p:nvSpPr>
        <p:spPr>
          <a:xfrm>
            <a:off x="5873750" y="1803400"/>
            <a:ext cx="460375" cy="415925"/>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9" name="Rectangle 8"/>
          <p:cNvSpPr/>
          <p:nvPr/>
        </p:nvSpPr>
        <p:spPr>
          <a:xfrm>
            <a:off x="4286250" y="1803400"/>
            <a:ext cx="469900" cy="415925"/>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0" name="Rectangle 9"/>
          <p:cNvSpPr/>
          <p:nvPr/>
        </p:nvSpPr>
        <p:spPr>
          <a:xfrm>
            <a:off x="5338763" y="1803400"/>
            <a:ext cx="473075" cy="415925"/>
          </a:xfrm>
          <a:prstGeom prst="rect">
            <a:avLst/>
          </a:prstGeom>
          <a:solidFill>
            <a:srgbClr val="00B2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1" name="Rectangle 10"/>
          <p:cNvSpPr/>
          <p:nvPr/>
        </p:nvSpPr>
        <p:spPr>
          <a:xfrm>
            <a:off x="4816475" y="1803400"/>
            <a:ext cx="461963" cy="415925"/>
          </a:xfrm>
          <a:prstGeom prst="rect">
            <a:avLst/>
          </a:prstGeom>
          <a:solidFill>
            <a:srgbClr val="EF3E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2056" name="TextBox 11"/>
          <p:cNvSpPr txBox="1">
            <a:spLocks noChangeArrowheads="1"/>
          </p:cNvSpPr>
          <p:nvPr/>
        </p:nvSpPr>
        <p:spPr bwMode="auto">
          <a:xfrm>
            <a:off x="6396038" y="1803400"/>
            <a:ext cx="2547937" cy="415925"/>
          </a:xfrm>
          <a:prstGeom prst="rect">
            <a:avLst/>
          </a:prstGeom>
          <a:solidFill>
            <a:srgbClr val="0067B1"/>
          </a:solidFill>
          <a:ln w="9525">
            <a:noFill/>
            <a:miter lim="800000"/>
            <a:headEnd/>
            <a:tailEnd/>
          </a:ln>
        </p:spPr>
        <p:txBody>
          <a:bodyPr>
            <a:spAutoFit/>
          </a:bodyPr>
          <a:lstStyle/>
          <a:p>
            <a:r>
              <a:rPr lang="en-US" sz="2100">
                <a:solidFill>
                  <a:schemeClr val="bg1"/>
                </a:solidFill>
                <a:latin typeface="Calibri" pitchFamily="34" charset="0"/>
              </a:rPr>
              <a:t> </a:t>
            </a:r>
          </a:p>
        </p:txBody>
      </p:sp>
    </p:spTree>
    <p:extLst>
      <p:ext uri="{BB962C8B-B14F-4D97-AF65-F5344CB8AC3E}">
        <p14:creationId xmlns:p14="http://schemas.microsoft.com/office/powerpoint/2010/main" val="335715772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3" cstate="print"/>
          <a:srcRect/>
          <a:stretch>
            <a:fillRect/>
          </a:stretch>
        </p:blipFill>
        <p:spPr bwMode="auto">
          <a:xfrm>
            <a:off x="2005013" y="200025"/>
            <a:ext cx="2114550" cy="1373188"/>
          </a:xfrm>
          <a:prstGeom prst="rect">
            <a:avLst/>
          </a:prstGeom>
          <a:noFill/>
          <a:ln w="9525">
            <a:noFill/>
            <a:miter lim="800000"/>
            <a:headEnd/>
            <a:tailEnd/>
          </a:ln>
        </p:spPr>
      </p:pic>
      <p:sp>
        <p:nvSpPr>
          <p:cNvPr id="2051" name="Title 6"/>
          <p:cNvSpPr>
            <a:spLocks noGrp="1"/>
          </p:cNvSpPr>
          <p:nvPr>
            <p:ph type="title"/>
          </p:nvPr>
        </p:nvSpPr>
        <p:spPr>
          <a:xfrm>
            <a:off x="273050" y="3252384"/>
            <a:ext cx="8496300" cy="652462"/>
          </a:xfrm>
        </p:spPr>
        <p:txBody>
          <a:bodyPr/>
          <a:lstStyle/>
          <a:p>
            <a:pPr algn="ctr" eaLnBrk="1" hangingPunct="1">
              <a:lnSpc>
                <a:spcPct val="114000"/>
              </a:lnSpc>
            </a:pPr>
            <a:r>
              <a:rPr lang="en-US" sz="2400" dirty="0" smtClean="0">
                <a:latin typeface="Arial" charset="0"/>
                <a:cs typeface="Arial" charset="0"/>
              </a:rPr>
              <a:t>Filters: RELVEVANT  FEASIBILITY  QUICK WINS</a:t>
            </a:r>
            <a:r>
              <a:rPr lang="en-US" sz="3600" dirty="0" smtClean="0">
                <a:latin typeface="Arial" charset="0"/>
                <a:cs typeface="Arial" charset="0"/>
              </a:rPr>
              <a:t/>
            </a:r>
            <a:br>
              <a:rPr lang="en-US" sz="3600" dirty="0" smtClean="0">
                <a:latin typeface="Arial" charset="0"/>
                <a:cs typeface="Arial" charset="0"/>
              </a:rPr>
            </a:br>
            <a:r>
              <a:rPr lang="en-US" sz="3600" dirty="0" smtClean="0">
                <a:latin typeface="Arial" charset="0"/>
                <a:cs typeface="Arial" charset="0"/>
              </a:rPr>
              <a:t>Question 2: How might we build more meaningful and caring relationships with Youth in North Oakville?</a:t>
            </a:r>
          </a:p>
        </p:txBody>
      </p:sp>
      <p:sp>
        <p:nvSpPr>
          <p:cNvPr id="8" name="Rectangle 7"/>
          <p:cNvSpPr/>
          <p:nvPr/>
        </p:nvSpPr>
        <p:spPr>
          <a:xfrm>
            <a:off x="5873750" y="1803400"/>
            <a:ext cx="460375" cy="415925"/>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9" name="Rectangle 8"/>
          <p:cNvSpPr/>
          <p:nvPr/>
        </p:nvSpPr>
        <p:spPr>
          <a:xfrm>
            <a:off x="4286250" y="1803400"/>
            <a:ext cx="469900" cy="415925"/>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0" name="Rectangle 9"/>
          <p:cNvSpPr/>
          <p:nvPr/>
        </p:nvSpPr>
        <p:spPr>
          <a:xfrm>
            <a:off x="5338763" y="1803400"/>
            <a:ext cx="473075" cy="415925"/>
          </a:xfrm>
          <a:prstGeom prst="rect">
            <a:avLst/>
          </a:prstGeom>
          <a:solidFill>
            <a:srgbClr val="00B2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1" name="Rectangle 10"/>
          <p:cNvSpPr/>
          <p:nvPr/>
        </p:nvSpPr>
        <p:spPr>
          <a:xfrm>
            <a:off x="4816475" y="1803400"/>
            <a:ext cx="461963" cy="415925"/>
          </a:xfrm>
          <a:prstGeom prst="rect">
            <a:avLst/>
          </a:prstGeom>
          <a:solidFill>
            <a:srgbClr val="EF3E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2056" name="TextBox 11"/>
          <p:cNvSpPr txBox="1">
            <a:spLocks noChangeArrowheads="1"/>
          </p:cNvSpPr>
          <p:nvPr/>
        </p:nvSpPr>
        <p:spPr bwMode="auto">
          <a:xfrm>
            <a:off x="6396038" y="1803400"/>
            <a:ext cx="2547937" cy="415925"/>
          </a:xfrm>
          <a:prstGeom prst="rect">
            <a:avLst/>
          </a:prstGeom>
          <a:solidFill>
            <a:srgbClr val="0067B1"/>
          </a:solidFill>
          <a:ln w="9525">
            <a:noFill/>
            <a:miter lim="800000"/>
            <a:headEnd/>
            <a:tailEnd/>
          </a:ln>
        </p:spPr>
        <p:txBody>
          <a:bodyPr>
            <a:spAutoFit/>
          </a:bodyPr>
          <a:lstStyle/>
          <a:p>
            <a:r>
              <a:rPr lang="en-US" sz="2100">
                <a:solidFill>
                  <a:schemeClr val="bg1"/>
                </a:solidFill>
                <a:latin typeface="Calibri" pitchFamily="34" charset="0"/>
              </a:rPr>
              <a:t> </a:t>
            </a:r>
          </a:p>
        </p:txBody>
      </p:sp>
    </p:spTree>
    <p:extLst>
      <p:ext uri="{BB962C8B-B14F-4D97-AF65-F5344CB8AC3E}">
        <p14:creationId xmlns:p14="http://schemas.microsoft.com/office/powerpoint/2010/main" val="173413685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3" cstate="print"/>
          <a:srcRect/>
          <a:stretch>
            <a:fillRect/>
          </a:stretch>
        </p:blipFill>
        <p:spPr bwMode="auto">
          <a:xfrm>
            <a:off x="2005013" y="200025"/>
            <a:ext cx="2114550" cy="1373188"/>
          </a:xfrm>
          <a:prstGeom prst="rect">
            <a:avLst/>
          </a:prstGeom>
          <a:noFill/>
          <a:ln w="9525">
            <a:noFill/>
            <a:miter lim="800000"/>
            <a:headEnd/>
            <a:tailEnd/>
          </a:ln>
        </p:spPr>
      </p:pic>
      <p:sp>
        <p:nvSpPr>
          <p:cNvPr id="2051" name="Title 6"/>
          <p:cNvSpPr>
            <a:spLocks noGrp="1"/>
          </p:cNvSpPr>
          <p:nvPr>
            <p:ph type="title"/>
          </p:nvPr>
        </p:nvSpPr>
        <p:spPr>
          <a:xfrm>
            <a:off x="273050" y="3252384"/>
            <a:ext cx="8496300" cy="652462"/>
          </a:xfrm>
        </p:spPr>
        <p:txBody>
          <a:bodyPr/>
          <a:lstStyle/>
          <a:p>
            <a:pPr algn="ctr" eaLnBrk="1" hangingPunct="1">
              <a:lnSpc>
                <a:spcPct val="114000"/>
              </a:lnSpc>
            </a:pPr>
            <a:r>
              <a:rPr lang="en-US" sz="2400" dirty="0" smtClean="0">
                <a:latin typeface="Arial" charset="0"/>
                <a:cs typeface="Arial" charset="0"/>
              </a:rPr>
              <a:t>Filters: RELVEVANT  FEASIBILITY  QUICK WINS</a:t>
            </a:r>
            <a:r>
              <a:rPr lang="en-US" sz="3600" dirty="0" smtClean="0">
                <a:latin typeface="Arial" charset="0"/>
                <a:cs typeface="Arial" charset="0"/>
              </a:rPr>
              <a:t/>
            </a:r>
            <a:br>
              <a:rPr lang="en-US" sz="3600" dirty="0" smtClean="0">
                <a:latin typeface="Arial" charset="0"/>
                <a:cs typeface="Arial" charset="0"/>
              </a:rPr>
            </a:br>
            <a:r>
              <a:rPr lang="en-US" sz="3600" dirty="0" smtClean="0">
                <a:latin typeface="Arial" charset="0"/>
                <a:cs typeface="Arial" charset="0"/>
              </a:rPr>
              <a:t>Question 3: How might we even better connect Youth in North Oakville to existing resources and supports?</a:t>
            </a:r>
          </a:p>
        </p:txBody>
      </p:sp>
      <p:sp>
        <p:nvSpPr>
          <p:cNvPr id="8" name="Rectangle 7"/>
          <p:cNvSpPr/>
          <p:nvPr/>
        </p:nvSpPr>
        <p:spPr>
          <a:xfrm>
            <a:off x="5873750" y="1803400"/>
            <a:ext cx="460375" cy="415925"/>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9" name="Rectangle 8"/>
          <p:cNvSpPr/>
          <p:nvPr/>
        </p:nvSpPr>
        <p:spPr>
          <a:xfrm>
            <a:off x="4286250" y="1803400"/>
            <a:ext cx="469900" cy="415925"/>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0" name="Rectangle 9"/>
          <p:cNvSpPr/>
          <p:nvPr/>
        </p:nvSpPr>
        <p:spPr>
          <a:xfrm>
            <a:off x="5338763" y="1803400"/>
            <a:ext cx="473075" cy="415925"/>
          </a:xfrm>
          <a:prstGeom prst="rect">
            <a:avLst/>
          </a:prstGeom>
          <a:solidFill>
            <a:srgbClr val="00B2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1" name="Rectangle 10"/>
          <p:cNvSpPr/>
          <p:nvPr/>
        </p:nvSpPr>
        <p:spPr>
          <a:xfrm>
            <a:off x="4816475" y="1803400"/>
            <a:ext cx="461963" cy="415925"/>
          </a:xfrm>
          <a:prstGeom prst="rect">
            <a:avLst/>
          </a:prstGeom>
          <a:solidFill>
            <a:srgbClr val="EF3E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2056" name="TextBox 11"/>
          <p:cNvSpPr txBox="1">
            <a:spLocks noChangeArrowheads="1"/>
          </p:cNvSpPr>
          <p:nvPr/>
        </p:nvSpPr>
        <p:spPr bwMode="auto">
          <a:xfrm>
            <a:off x="6396038" y="1803400"/>
            <a:ext cx="2547937" cy="415925"/>
          </a:xfrm>
          <a:prstGeom prst="rect">
            <a:avLst/>
          </a:prstGeom>
          <a:solidFill>
            <a:srgbClr val="0067B1"/>
          </a:solidFill>
          <a:ln w="9525">
            <a:noFill/>
            <a:miter lim="800000"/>
            <a:headEnd/>
            <a:tailEnd/>
          </a:ln>
        </p:spPr>
        <p:txBody>
          <a:bodyPr>
            <a:spAutoFit/>
          </a:bodyPr>
          <a:lstStyle/>
          <a:p>
            <a:r>
              <a:rPr lang="en-US" sz="2100">
                <a:solidFill>
                  <a:schemeClr val="bg1"/>
                </a:solidFill>
                <a:latin typeface="Calibri" pitchFamily="34" charset="0"/>
              </a:rPr>
              <a:t> </a:t>
            </a:r>
          </a:p>
        </p:txBody>
      </p:sp>
    </p:spTree>
    <p:extLst>
      <p:ext uri="{BB962C8B-B14F-4D97-AF65-F5344CB8AC3E}">
        <p14:creationId xmlns:p14="http://schemas.microsoft.com/office/powerpoint/2010/main" val="140112016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3" cstate="print"/>
          <a:srcRect/>
          <a:stretch>
            <a:fillRect/>
          </a:stretch>
        </p:blipFill>
        <p:spPr bwMode="auto">
          <a:xfrm>
            <a:off x="2005013" y="200025"/>
            <a:ext cx="2114550" cy="1373188"/>
          </a:xfrm>
          <a:prstGeom prst="rect">
            <a:avLst/>
          </a:prstGeom>
          <a:noFill/>
          <a:ln w="9525">
            <a:noFill/>
            <a:miter lim="800000"/>
            <a:headEnd/>
            <a:tailEnd/>
          </a:ln>
        </p:spPr>
      </p:pic>
      <p:sp>
        <p:nvSpPr>
          <p:cNvPr id="2051" name="Title 6"/>
          <p:cNvSpPr>
            <a:spLocks noGrp="1"/>
          </p:cNvSpPr>
          <p:nvPr>
            <p:ph type="title"/>
          </p:nvPr>
        </p:nvSpPr>
        <p:spPr>
          <a:xfrm>
            <a:off x="273050" y="3252384"/>
            <a:ext cx="8496300" cy="652462"/>
          </a:xfrm>
        </p:spPr>
        <p:txBody>
          <a:bodyPr/>
          <a:lstStyle/>
          <a:p>
            <a:pPr algn="ctr" eaLnBrk="1" hangingPunct="1">
              <a:lnSpc>
                <a:spcPct val="114000"/>
              </a:lnSpc>
            </a:pPr>
            <a:r>
              <a:rPr lang="en-US" sz="2400" dirty="0" smtClean="0">
                <a:latin typeface="Arial" charset="0"/>
                <a:cs typeface="Arial" charset="0"/>
              </a:rPr>
              <a:t>Filters: RELVEVANT  FEASIBILITY  QUICK WINS</a:t>
            </a:r>
            <a:r>
              <a:rPr lang="en-US" sz="3600" dirty="0" smtClean="0">
                <a:latin typeface="Arial" charset="0"/>
                <a:cs typeface="Arial" charset="0"/>
              </a:rPr>
              <a:t/>
            </a:r>
            <a:br>
              <a:rPr lang="en-US" sz="3600" dirty="0" smtClean="0">
                <a:latin typeface="Arial" charset="0"/>
                <a:cs typeface="Arial" charset="0"/>
              </a:rPr>
            </a:br>
            <a:r>
              <a:rPr lang="en-US" sz="3600" dirty="0" smtClean="0">
                <a:latin typeface="Arial" charset="0"/>
                <a:cs typeface="Arial" charset="0"/>
              </a:rPr>
              <a:t>Question 4: How might we actively engage Youth even more within our own organizations?</a:t>
            </a:r>
          </a:p>
        </p:txBody>
      </p:sp>
      <p:sp>
        <p:nvSpPr>
          <p:cNvPr id="8" name="Rectangle 7"/>
          <p:cNvSpPr/>
          <p:nvPr/>
        </p:nvSpPr>
        <p:spPr>
          <a:xfrm>
            <a:off x="5873750" y="1803400"/>
            <a:ext cx="460375" cy="415925"/>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9" name="Rectangle 8"/>
          <p:cNvSpPr/>
          <p:nvPr/>
        </p:nvSpPr>
        <p:spPr>
          <a:xfrm>
            <a:off x="4286250" y="1803400"/>
            <a:ext cx="469900" cy="415925"/>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0" name="Rectangle 9"/>
          <p:cNvSpPr/>
          <p:nvPr/>
        </p:nvSpPr>
        <p:spPr>
          <a:xfrm>
            <a:off x="5338763" y="1803400"/>
            <a:ext cx="473075" cy="415925"/>
          </a:xfrm>
          <a:prstGeom prst="rect">
            <a:avLst/>
          </a:prstGeom>
          <a:solidFill>
            <a:srgbClr val="00B2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1" name="Rectangle 10"/>
          <p:cNvSpPr/>
          <p:nvPr/>
        </p:nvSpPr>
        <p:spPr>
          <a:xfrm>
            <a:off x="4816475" y="1803400"/>
            <a:ext cx="461963" cy="415925"/>
          </a:xfrm>
          <a:prstGeom prst="rect">
            <a:avLst/>
          </a:prstGeom>
          <a:solidFill>
            <a:srgbClr val="EF3E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2056" name="TextBox 11"/>
          <p:cNvSpPr txBox="1">
            <a:spLocks noChangeArrowheads="1"/>
          </p:cNvSpPr>
          <p:nvPr/>
        </p:nvSpPr>
        <p:spPr bwMode="auto">
          <a:xfrm>
            <a:off x="6396038" y="1803400"/>
            <a:ext cx="2547937" cy="415925"/>
          </a:xfrm>
          <a:prstGeom prst="rect">
            <a:avLst/>
          </a:prstGeom>
          <a:solidFill>
            <a:srgbClr val="0067B1"/>
          </a:solidFill>
          <a:ln w="9525">
            <a:noFill/>
            <a:miter lim="800000"/>
            <a:headEnd/>
            <a:tailEnd/>
          </a:ln>
        </p:spPr>
        <p:txBody>
          <a:bodyPr>
            <a:spAutoFit/>
          </a:bodyPr>
          <a:lstStyle/>
          <a:p>
            <a:r>
              <a:rPr lang="en-US" sz="2100">
                <a:solidFill>
                  <a:schemeClr val="bg1"/>
                </a:solidFill>
                <a:latin typeface="Calibri" pitchFamily="34" charset="0"/>
              </a:rPr>
              <a:t> </a:t>
            </a:r>
          </a:p>
        </p:txBody>
      </p:sp>
    </p:spTree>
    <p:extLst>
      <p:ext uri="{BB962C8B-B14F-4D97-AF65-F5344CB8AC3E}">
        <p14:creationId xmlns:p14="http://schemas.microsoft.com/office/powerpoint/2010/main" val="414313977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
          <p:cNvPicPr>
            <a:picLocks noChangeAspect="1"/>
          </p:cNvPicPr>
          <p:nvPr/>
        </p:nvPicPr>
        <p:blipFill>
          <a:blip r:embed="rId3" cstate="print"/>
          <a:srcRect/>
          <a:stretch>
            <a:fillRect/>
          </a:stretch>
        </p:blipFill>
        <p:spPr bwMode="auto">
          <a:xfrm>
            <a:off x="2282825" y="473075"/>
            <a:ext cx="2012950" cy="1308100"/>
          </a:xfrm>
          <a:prstGeom prst="rect">
            <a:avLst/>
          </a:prstGeom>
          <a:noFill/>
          <a:ln w="9525">
            <a:noFill/>
            <a:miter lim="800000"/>
            <a:headEnd/>
            <a:tailEnd/>
          </a:ln>
        </p:spPr>
      </p:pic>
      <p:sp>
        <p:nvSpPr>
          <p:cNvPr id="15364" name="Title 6"/>
          <p:cNvSpPr txBox="1">
            <a:spLocks/>
          </p:cNvSpPr>
          <p:nvPr/>
        </p:nvSpPr>
        <p:spPr bwMode="auto">
          <a:xfrm>
            <a:off x="641350" y="1938338"/>
            <a:ext cx="3852863" cy="993775"/>
          </a:xfrm>
          <a:prstGeom prst="rect">
            <a:avLst/>
          </a:prstGeom>
          <a:noFill/>
          <a:ln w="9525">
            <a:noFill/>
            <a:miter lim="800000"/>
            <a:headEnd/>
            <a:tailEnd/>
          </a:ln>
        </p:spPr>
        <p:txBody>
          <a:bodyPr/>
          <a:lstStyle/>
          <a:p>
            <a:pPr algn="ctr">
              <a:lnSpc>
                <a:spcPct val="90000"/>
              </a:lnSpc>
            </a:pPr>
            <a:r>
              <a:rPr lang="en-US" sz="3300" dirty="0"/>
              <a:t> All </a:t>
            </a:r>
            <a:r>
              <a:rPr lang="en-US" sz="3300" dirty="0" smtClean="0"/>
              <a:t>Children &amp; Youth </a:t>
            </a:r>
            <a:r>
              <a:rPr lang="en-US" sz="3300" dirty="0"/>
              <a:t>Thrive</a:t>
            </a:r>
          </a:p>
        </p:txBody>
      </p:sp>
      <p:sp>
        <p:nvSpPr>
          <p:cNvPr id="15365" name="TextBox 3"/>
          <p:cNvSpPr txBox="1">
            <a:spLocks noChangeArrowheads="1"/>
          </p:cNvSpPr>
          <p:nvPr/>
        </p:nvSpPr>
        <p:spPr bwMode="auto">
          <a:xfrm>
            <a:off x="312738" y="2606675"/>
            <a:ext cx="4181475" cy="2246769"/>
          </a:xfrm>
          <a:prstGeom prst="rect">
            <a:avLst/>
          </a:prstGeom>
          <a:noFill/>
          <a:ln w="9525">
            <a:noFill/>
            <a:miter lim="800000"/>
            <a:headEnd/>
            <a:tailEnd/>
          </a:ln>
        </p:spPr>
        <p:txBody>
          <a:bodyPr wrap="square">
            <a:spAutoFit/>
          </a:bodyPr>
          <a:lstStyle/>
          <a:p>
            <a:pPr algn="r"/>
            <a:r>
              <a:rPr lang="en-US" sz="2000" dirty="0"/>
              <a:t>		</a:t>
            </a:r>
          </a:p>
          <a:p>
            <a:pPr algn="r"/>
            <a:r>
              <a:rPr lang="en-US" sz="2400" dirty="0" smtClean="0"/>
              <a:t>Siobhan Laverdiere</a:t>
            </a:r>
            <a:endParaRPr lang="en-US" sz="2400" dirty="0"/>
          </a:p>
          <a:p>
            <a:pPr algn="r"/>
            <a:r>
              <a:rPr lang="en-US" sz="2400" dirty="0"/>
              <a:t>Our Kids Network</a:t>
            </a:r>
          </a:p>
          <a:p>
            <a:pPr algn="r"/>
            <a:r>
              <a:rPr lang="en-US" sz="2400" dirty="0" smtClean="0"/>
              <a:t>siobhan@ourkidsnetwork.ca</a:t>
            </a:r>
            <a:endParaRPr lang="en-US" sz="2400" dirty="0"/>
          </a:p>
          <a:p>
            <a:pPr algn="r"/>
            <a:endParaRPr lang="en-US" sz="2400" dirty="0"/>
          </a:p>
          <a:p>
            <a:pPr algn="r"/>
            <a:r>
              <a:rPr lang="en-US" sz="2400" dirty="0" smtClean="0"/>
              <a:t>905-580-0862</a:t>
            </a:r>
            <a:endParaRPr lang="en-US" sz="2400" dirty="0"/>
          </a:p>
        </p:txBody>
      </p:sp>
      <p:sp>
        <p:nvSpPr>
          <p:cNvPr id="15366" name="TextBox 4"/>
          <p:cNvSpPr txBox="1">
            <a:spLocks noChangeArrowheads="1"/>
          </p:cNvSpPr>
          <p:nvPr/>
        </p:nvSpPr>
        <p:spPr bwMode="auto">
          <a:xfrm>
            <a:off x="984250" y="5380038"/>
            <a:ext cx="3509963" cy="461962"/>
          </a:xfrm>
          <a:prstGeom prst="rect">
            <a:avLst/>
          </a:prstGeom>
          <a:noFill/>
          <a:ln w="9525">
            <a:noFill/>
            <a:miter lim="800000"/>
            <a:headEnd/>
            <a:tailEnd/>
          </a:ln>
        </p:spPr>
        <p:txBody>
          <a:bodyPr>
            <a:spAutoFit/>
          </a:bodyPr>
          <a:lstStyle/>
          <a:p>
            <a:r>
              <a:rPr lang="en-US" sz="2400"/>
              <a:t>www.ourkidsnetwork.ca</a:t>
            </a:r>
          </a:p>
        </p:txBody>
      </p:sp>
      <p:grpSp>
        <p:nvGrpSpPr>
          <p:cNvPr id="15367" name="Group 5"/>
          <p:cNvGrpSpPr>
            <a:grpSpLocks/>
          </p:cNvGrpSpPr>
          <p:nvPr/>
        </p:nvGrpSpPr>
        <p:grpSpPr bwMode="auto">
          <a:xfrm>
            <a:off x="312738" y="6040438"/>
            <a:ext cx="8502650" cy="415925"/>
            <a:chOff x="313149" y="6041113"/>
            <a:chExt cx="8501667" cy="415498"/>
          </a:xfrm>
        </p:grpSpPr>
        <p:sp>
          <p:nvSpPr>
            <p:cNvPr id="7" name="Rectangle 6"/>
            <p:cNvSpPr/>
            <p:nvPr/>
          </p:nvSpPr>
          <p:spPr>
            <a:xfrm>
              <a:off x="1900465" y="6041113"/>
              <a:ext cx="460322" cy="415498"/>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8" name="Rectangle 7"/>
            <p:cNvSpPr/>
            <p:nvPr/>
          </p:nvSpPr>
          <p:spPr>
            <a:xfrm>
              <a:off x="313149" y="6041113"/>
              <a:ext cx="469846" cy="415498"/>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9" name="Rectangle 8"/>
            <p:cNvSpPr/>
            <p:nvPr/>
          </p:nvSpPr>
          <p:spPr>
            <a:xfrm>
              <a:off x="1365539" y="6041113"/>
              <a:ext cx="473020" cy="415498"/>
            </a:xfrm>
            <a:prstGeom prst="rect">
              <a:avLst/>
            </a:prstGeom>
            <a:solidFill>
              <a:srgbClr val="00B2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0" name="Rectangle 9"/>
            <p:cNvSpPr/>
            <p:nvPr/>
          </p:nvSpPr>
          <p:spPr>
            <a:xfrm>
              <a:off x="844900" y="6041113"/>
              <a:ext cx="460322" cy="415498"/>
            </a:xfrm>
            <a:prstGeom prst="rect">
              <a:avLst/>
            </a:prstGeom>
            <a:solidFill>
              <a:srgbClr val="EF3E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5372" name="TextBox 10"/>
            <p:cNvSpPr txBox="1">
              <a:spLocks noChangeArrowheads="1"/>
            </p:cNvSpPr>
            <p:nvPr/>
          </p:nvSpPr>
          <p:spPr bwMode="auto">
            <a:xfrm>
              <a:off x="2422173" y="6041113"/>
              <a:ext cx="6392643" cy="415498"/>
            </a:xfrm>
            <a:prstGeom prst="rect">
              <a:avLst/>
            </a:prstGeom>
            <a:solidFill>
              <a:srgbClr val="0067B1"/>
            </a:solidFill>
            <a:ln w="9525">
              <a:noFill/>
              <a:miter lim="800000"/>
              <a:headEnd/>
              <a:tailEnd/>
            </a:ln>
          </p:spPr>
          <p:txBody>
            <a:bodyPr>
              <a:spAutoFit/>
            </a:bodyPr>
            <a:lstStyle/>
            <a:p>
              <a:r>
                <a:rPr lang="en-US" sz="2100">
                  <a:solidFill>
                    <a:schemeClr val="bg1"/>
                  </a:solidFill>
                  <a:latin typeface="Calibri" pitchFamily="34" charset="0"/>
                </a:rPr>
                <a:t> </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263" y="1781175"/>
            <a:ext cx="4048125" cy="3356090"/>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620713"/>
            <a:ext cx="8229600" cy="5505450"/>
          </a:xfrm>
        </p:spPr>
        <p:txBody>
          <a:bodyPr/>
          <a:lstStyle/>
          <a:p>
            <a:pPr algn="ctr" eaLnBrk="1" hangingPunct="1">
              <a:buFont typeface="Arial" pitchFamily="34" charset="0"/>
              <a:buNone/>
            </a:pPr>
            <a:r>
              <a:rPr lang="en-US" altLang="en-US" sz="3600" b="1" smtClean="0">
                <a:solidFill>
                  <a:srgbClr val="0000FF"/>
                </a:solidFill>
                <a:latin typeface="Arial" pitchFamily="34" charset="0"/>
                <a:cs typeface="Arial" pitchFamily="34" charset="0"/>
              </a:rPr>
              <a:t> </a:t>
            </a:r>
          </a:p>
          <a:p>
            <a:pPr algn="ctr" eaLnBrk="1" hangingPunct="1">
              <a:buFont typeface="Arial" pitchFamily="34" charset="0"/>
              <a:buNone/>
            </a:pPr>
            <a:r>
              <a:rPr lang="en-US" altLang="en-US" sz="3600" b="1" smtClean="0">
                <a:solidFill>
                  <a:srgbClr val="0000FF"/>
                </a:solidFill>
                <a:latin typeface="Arial" pitchFamily="34" charset="0"/>
                <a:cs typeface="Arial" pitchFamily="34" charset="0"/>
              </a:rPr>
              <a:t>Vision </a:t>
            </a:r>
          </a:p>
          <a:p>
            <a:pPr algn="ctr" eaLnBrk="1" hangingPunct="1">
              <a:buFont typeface="Arial" pitchFamily="34" charset="0"/>
              <a:buNone/>
            </a:pPr>
            <a:r>
              <a:rPr lang="en-CA" altLang="en-US" b="1" smtClean="0"/>
              <a:t>All Children Thrive!</a:t>
            </a:r>
            <a:endParaRPr lang="en-CA" altLang="en-US" smtClean="0"/>
          </a:p>
          <a:p>
            <a:pPr eaLnBrk="1" hangingPunct="1">
              <a:buFont typeface="Arial" pitchFamily="34" charset="0"/>
              <a:buNone/>
            </a:pPr>
            <a:endParaRPr lang="en-CA" altLang="en-US" smtClean="0"/>
          </a:p>
          <a:p>
            <a:pPr algn="ctr" eaLnBrk="1" hangingPunct="1">
              <a:buFont typeface="Arial" pitchFamily="34" charset="0"/>
              <a:buNone/>
            </a:pPr>
            <a:r>
              <a:rPr lang="en-US" altLang="en-US" sz="3600" b="1" smtClean="0">
                <a:solidFill>
                  <a:srgbClr val="0000FF"/>
                </a:solidFill>
                <a:latin typeface="Arial" pitchFamily="34" charset="0"/>
                <a:cs typeface="Arial" pitchFamily="34" charset="0"/>
              </a:rPr>
              <a:t>Mission</a:t>
            </a:r>
            <a:endParaRPr lang="en-CA" altLang="en-US" sz="3600" smtClean="0"/>
          </a:p>
          <a:p>
            <a:pPr eaLnBrk="1" hangingPunct="1">
              <a:buFont typeface="Arial" pitchFamily="34" charset="0"/>
              <a:buNone/>
            </a:pPr>
            <a:r>
              <a:rPr lang="en-CA" altLang="en-US" smtClean="0"/>
              <a:t>	To promote healthy development, security and safety of all children, youth and families through collective action.</a:t>
            </a:r>
          </a:p>
          <a:p>
            <a:pPr eaLnBrk="1" hangingPunct="1">
              <a:buFont typeface="Arial" pitchFamily="34" charset="0"/>
              <a:buNone/>
            </a:pPr>
            <a:r>
              <a:rPr lang="en-CA" altLang="en-US" smtClean="0"/>
              <a:t> </a:t>
            </a:r>
          </a:p>
          <a:p>
            <a:pPr eaLnBrk="1" hangingPunct="1"/>
            <a:endParaRPr lang="en-CA" altLang="en-US" smtClean="0"/>
          </a:p>
        </p:txBody>
      </p:sp>
      <p:grpSp>
        <p:nvGrpSpPr>
          <p:cNvPr id="2" name="Group 3"/>
          <p:cNvGrpSpPr>
            <a:grpSpLocks/>
          </p:cNvGrpSpPr>
          <p:nvPr/>
        </p:nvGrpSpPr>
        <p:grpSpPr bwMode="auto">
          <a:xfrm>
            <a:off x="312738" y="6040438"/>
            <a:ext cx="8502650" cy="415925"/>
            <a:chOff x="313149" y="6041113"/>
            <a:chExt cx="8501667" cy="415498"/>
          </a:xfrm>
        </p:grpSpPr>
        <p:sp>
          <p:nvSpPr>
            <p:cNvPr id="5" name="Rectangle 4"/>
            <p:cNvSpPr/>
            <p:nvPr/>
          </p:nvSpPr>
          <p:spPr>
            <a:xfrm>
              <a:off x="1900465" y="6041113"/>
              <a:ext cx="460322" cy="415498"/>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sz="1350"/>
            </a:p>
          </p:txBody>
        </p:sp>
        <p:sp>
          <p:nvSpPr>
            <p:cNvPr id="6" name="Rectangle 5"/>
            <p:cNvSpPr/>
            <p:nvPr/>
          </p:nvSpPr>
          <p:spPr>
            <a:xfrm>
              <a:off x="313149" y="6041113"/>
              <a:ext cx="469846" cy="415498"/>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sz="1350"/>
            </a:p>
          </p:txBody>
        </p:sp>
        <p:sp>
          <p:nvSpPr>
            <p:cNvPr id="7" name="Rectangle 6"/>
            <p:cNvSpPr/>
            <p:nvPr/>
          </p:nvSpPr>
          <p:spPr>
            <a:xfrm>
              <a:off x="1365539" y="6041113"/>
              <a:ext cx="473020" cy="415498"/>
            </a:xfrm>
            <a:prstGeom prst="rect">
              <a:avLst/>
            </a:prstGeom>
            <a:solidFill>
              <a:srgbClr val="00B2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sz="1350"/>
            </a:p>
          </p:txBody>
        </p:sp>
        <p:sp>
          <p:nvSpPr>
            <p:cNvPr id="8" name="Rectangle 7"/>
            <p:cNvSpPr/>
            <p:nvPr/>
          </p:nvSpPr>
          <p:spPr>
            <a:xfrm>
              <a:off x="844900" y="6041113"/>
              <a:ext cx="460322" cy="415498"/>
            </a:xfrm>
            <a:prstGeom prst="rect">
              <a:avLst/>
            </a:prstGeom>
            <a:solidFill>
              <a:srgbClr val="EF3E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sz="1350"/>
            </a:p>
          </p:txBody>
        </p:sp>
        <p:sp>
          <p:nvSpPr>
            <p:cNvPr id="5128" name="TextBox 8"/>
            <p:cNvSpPr txBox="1">
              <a:spLocks noChangeArrowheads="1"/>
            </p:cNvSpPr>
            <p:nvPr/>
          </p:nvSpPr>
          <p:spPr bwMode="auto">
            <a:xfrm>
              <a:off x="2422173" y="6041113"/>
              <a:ext cx="6392643" cy="415498"/>
            </a:xfrm>
            <a:prstGeom prst="rect">
              <a:avLst/>
            </a:prstGeom>
            <a:solidFill>
              <a:srgbClr val="0067B1"/>
            </a:solidFill>
            <a:ln w="9525">
              <a:noFill/>
              <a:miter lim="800000"/>
              <a:headEnd/>
              <a:tailEnd/>
            </a:ln>
          </p:spPr>
          <p:txBody>
            <a:bodyPr>
              <a:spAutoFit/>
            </a:bodyPr>
            <a:lstStyle/>
            <a:p>
              <a:pPr eaLnBrk="1" hangingPunct="1"/>
              <a:r>
                <a:rPr lang="en-US" altLang="en-US" sz="2100">
                  <a:solidFill>
                    <a:schemeClr val="bg1"/>
                  </a:solidFill>
                  <a:latin typeface="Calibri" pitchFamily="34" charset="0"/>
                </a:rPr>
                <a:t> </a:t>
              </a:r>
            </a:p>
          </p:txBody>
        </p:sp>
      </p:gr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p:cNvPicPr>
            <a:picLocks noChangeAspect="1"/>
          </p:cNvPicPr>
          <p:nvPr/>
        </p:nvPicPr>
        <p:blipFill>
          <a:blip r:embed="rId3" cstate="print"/>
          <a:srcRect/>
          <a:stretch>
            <a:fillRect/>
          </a:stretch>
        </p:blipFill>
        <p:spPr bwMode="auto">
          <a:xfrm>
            <a:off x="5572125" y="0"/>
            <a:ext cx="3600450" cy="6858000"/>
          </a:xfrm>
          <a:prstGeom prst="rect">
            <a:avLst/>
          </a:prstGeom>
          <a:noFill/>
          <a:ln w="9525">
            <a:noFill/>
            <a:miter lim="800000"/>
            <a:headEnd/>
            <a:tailEnd/>
          </a:ln>
        </p:spPr>
      </p:pic>
      <p:sp>
        <p:nvSpPr>
          <p:cNvPr id="13315" name="Rectangle 1"/>
          <p:cNvSpPr>
            <a:spLocks noChangeArrowheads="1"/>
          </p:cNvSpPr>
          <p:nvPr/>
        </p:nvSpPr>
        <p:spPr bwMode="auto">
          <a:xfrm>
            <a:off x="38100" y="2214563"/>
            <a:ext cx="5373688" cy="2128837"/>
          </a:xfrm>
          <a:prstGeom prst="rect">
            <a:avLst/>
          </a:prstGeom>
          <a:noFill/>
          <a:ln w="9525">
            <a:noFill/>
            <a:miter lim="800000"/>
            <a:headEnd/>
            <a:tailEnd/>
          </a:ln>
        </p:spPr>
        <p:txBody>
          <a:bodyPr>
            <a:spAutoFit/>
          </a:bodyPr>
          <a:lstStyle/>
          <a:p>
            <a:pPr marL="390525" indent="-171450" algn="r" eaLnBrk="1" hangingPunct="1">
              <a:lnSpc>
                <a:spcPct val="147000"/>
              </a:lnSpc>
              <a:tabLst>
                <a:tab pos="390525" algn="l"/>
              </a:tabLst>
            </a:pPr>
            <a:r>
              <a:rPr lang="en-CA" altLang="en-US" dirty="0">
                <a:solidFill>
                  <a:srgbClr val="000000"/>
                </a:solidFill>
                <a:cs typeface="Times New Roman" pitchFamily="18" charset="0"/>
              </a:rPr>
              <a:t> early learning and care; library systems </a:t>
            </a:r>
          </a:p>
          <a:p>
            <a:pPr marL="390525" indent="-171450" algn="r" eaLnBrk="1" hangingPunct="1">
              <a:lnSpc>
                <a:spcPct val="147000"/>
              </a:lnSpc>
              <a:tabLst>
                <a:tab pos="390525" algn="l"/>
              </a:tabLst>
            </a:pPr>
            <a:r>
              <a:rPr lang="en-CA" altLang="en-US" dirty="0">
                <a:solidFill>
                  <a:srgbClr val="000000"/>
                </a:solidFill>
                <a:cs typeface="Times New Roman" pitchFamily="18" charset="0"/>
              </a:rPr>
              <a:t>child, youth and family services </a:t>
            </a:r>
          </a:p>
          <a:p>
            <a:pPr marL="390525" indent="-171450" algn="r" eaLnBrk="1" hangingPunct="1">
              <a:lnSpc>
                <a:spcPct val="147000"/>
              </a:lnSpc>
              <a:tabLst>
                <a:tab pos="390525" algn="l"/>
              </a:tabLst>
            </a:pPr>
            <a:r>
              <a:rPr lang="en-CA" altLang="en-US" dirty="0">
                <a:solidFill>
                  <a:srgbClr val="000000"/>
                </a:solidFill>
                <a:cs typeface="Times New Roman" pitchFamily="18" charset="0"/>
              </a:rPr>
              <a:t>faith-based organizations </a:t>
            </a:r>
          </a:p>
          <a:p>
            <a:pPr marL="390525" indent="-171450" algn="r" eaLnBrk="1" hangingPunct="1">
              <a:lnSpc>
                <a:spcPct val="147000"/>
              </a:lnSpc>
              <a:tabLst>
                <a:tab pos="390525" algn="l"/>
              </a:tabLst>
            </a:pPr>
            <a:r>
              <a:rPr lang="en-CA" altLang="en-US" dirty="0">
                <a:solidFill>
                  <a:srgbClr val="000000"/>
                </a:solidFill>
                <a:cs typeface="Times New Roman" pitchFamily="18" charset="0"/>
              </a:rPr>
              <a:t>and the public, education, mental health </a:t>
            </a:r>
          </a:p>
          <a:p>
            <a:pPr marL="390525" indent="-171450" algn="r" eaLnBrk="1" hangingPunct="1">
              <a:lnSpc>
                <a:spcPct val="147000"/>
              </a:lnSpc>
              <a:tabLst>
                <a:tab pos="390525" algn="l"/>
              </a:tabLst>
            </a:pPr>
            <a:r>
              <a:rPr lang="en-CA" altLang="en-US" dirty="0">
                <a:solidFill>
                  <a:srgbClr val="000000"/>
                </a:solidFill>
                <a:cs typeface="Times New Roman" pitchFamily="18" charset="0"/>
              </a:rPr>
              <a:t>and children’s services sectors</a:t>
            </a:r>
            <a:endParaRPr lang="en-US" altLang="en-US" dirty="0">
              <a:latin typeface="Calibri" pitchFamily="34" charset="0"/>
              <a:cs typeface="Times New Roman" pitchFamily="18" charset="0"/>
            </a:endParaRPr>
          </a:p>
        </p:txBody>
      </p:sp>
      <p:sp>
        <p:nvSpPr>
          <p:cNvPr id="13316" name="TextBox 2"/>
          <p:cNvSpPr txBox="1">
            <a:spLocks noChangeArrowheads="1"/>
          </p:cNvSpPr>
          <p:nvPr/>
        </p:nvSpPr>
        <p:spPr bwMode="auto">
          <a:xfrm>
            <a:off x="503238" y="534988"/>
            <a:ext cx="4441825" cy="522287"/>
          </a:xfrm>
          <a:prstGeom prst="rect">
            <a:avLst/>
          </a:prstGeom>
          <a:noFill/>
          <a:ln w="9525">
            <a:noFill/>
            <a:miter lim="800000"/>
            <a:headEnd/>
            <a:tailEnd/>
          </a:ln>
        </p:spPr>
        <p:txBody>
          <a:bodyPr>
            <a:spAutoFit/>
          </a:bodyPr>
          <a:lstStyle/>
          <a:p>
            <a:pPr eaLnBrk="1" hangingPunct="1"/>
            <a:r>
              <a:rPr lang="en-US" altLang="en-US" sz="2800"/>
              <a:t>90 + participating agencies</a:t>
            </a:r>
          </a:p>
        </p:txBody>
      </p:sp>
      <p:sp>
        <p:nvSpPr>
          <p:cNvPr id="4" name="Rectangle 3"/>
          <p:cNvSpPr/>
          <p:nvPr/>
        </p:nvSpPr>
        <p:spPr>
          <a:xfrm>
            <a:off x="2030413" y="1738313"/>
            <a:ext cx="2863850" cy="522287"/>
          </a:xfrm>
          <a:prstGeom prst="rect">
            <a:avLst/>
          </a:prstGeom>
        </p:spPr>
        <p:txBody>
          <a:bodyPr>
            <a:spAutoFit/>
          </a:bodyPr>
          <a:lstStyle/>
          <a:p>
            <a:pPr eaLnBrk="1" fontAlgn="auto" hangingPunct="1">
              <a:spcBef>
                <a:spcPts val="0"/>
              </a:spcBef>
              <a:spcAft>
                <a:spcPts val="0"/>
              </a:spcAft>
              <a:defRPr/>
            </a:pPr>
            <a:r>
              <a:rPr lang="en-CA" sz="2800" dirty="0">
                <a:solidFill>
                  <a:srgbClr val="000000"/>
                </a:solidFill>
                <a:ea typeface="Times New Roman" panose="02020603050405020304" pitchFamily="18" charset="0"/>
                <a:cs typeface="Times New Roman" panose="02020603050405020304" pitchFamily="18" charset="0"/>
              </a:rPr>
              <a:t>200 +</a:t>
            </a:r>
            <a:r>
              <a:rPr lang="en-CA" sz="2800" spc="4" dirty="0">
                <a:solidFill>
                  <a:srgbClr val="000000"/>
                </a:solidFill>
                <a:ea typeface="Times New Roman" panose="02020603050405020304" pitchFamily="18" charset="0"/>
                <a:cs typeface="Times New Roman" panose="02020603050405020304" pitchFamily="18" charset="0"/>
              </a:rPr>
              <a:t> </a:t>
            </a:r>
            <a:r>
              <a:rPr lang="en-CA" sz="2800" spc="-4" dirty="0">
                <a:solidFill>
                  <a:srgbClr val="000000"/>
                </a:solidFill>
                <a:ea typeface="Times New Roman" panose="02020603050405020304" pitchFamily="18" charset="0"/>
                <a:cs typeface="Times New Roman" panose="02020603050405020304" pitchFamily="18" charset="0"/>
              </a:rPr>
              <a:t>i</a:t>
            </a:r>
            <a:r>
              <a:rPr lang="en-CA" sz="2800" dirty="0">
                <a:solidFill>
                  <a:srgbClr val="000000"/>
                </a:solidFill>
                <a:ea typeface="Times New Roman" panose="02020603050405020304" pitchFamily="18" charset="0"/>
                <a:cs typeface="Times New Roman" panose="02020603050405020304" pitchFamily="18" charset="0"/>
              </a:rPr>
              <a:t>n</a:t>
            </a:r>
            <a:r>
              <a:rPr lang="en-CA" sz="2800" spc="-4" dirty="0">
                <a:solidFill>
                  <a:srgbClr val="000000"/>
                </a:solidFill>
                <a:ea typeface="Times New Roman" panose="02020603050405020304" pitchFamily="18" charset="0"/>
                <a:cs typeface="Times New Roman" panose="02020603050405020304" pitchFamily="18" charset="0"/>
              </a:rPr>
              <a:t>di</a:t>
            </a:r>
            <a:r>
              <a:rPr lang="en-CA" sz="2800" spc="-8" dirty="0">
                <a:solidFill>
                  <a:srgbClr val="000000"/>
                </a:solidFill>
                <a:ea typeface="Times New Roman" panose="02020603050405020304" pitchFamily="18" charset="0"/>
                <a:cs typeface="Times New Roman" panose="02020603050405020304" pitchFamily="18" charset="0"/>
              </a:rPr>
              <a:t>v</a:t>
            </a:r>
            <a:r>
              <a:rPr lang="en-CA" sz="2800" spc="-4" dirty="0">
                <a:solidFill>
                  <a:srgbClr val="000000"/>
                </a:solidFill>
                <a:ea typeface="Times New Roman" panose="02020603050405020304" pitchFamily="18" charset="0"/>
                <a:cs typeface="Times New Roman" panose="02020603050405020304" pitchFamily="18" charset="0"/>
              </a:rPr>
              <a:t>i</a:t>
            </a:r>
            <a:r>
              <a:rPr lang="en-CA" sz="2800" dirty="0">
                <a:solidFill>
                  <a:srgbClr val="000000"/>
                </a:solidFill>
                <a:ea typeface="Times New Roman" panose="02020603050405020304" pitchFamily="18" charset="0"/>
                <a:cs typeface="Times New Roman" panose="02020603050405020304" pitchFamily="18" charset="0"/>
              </a:rPr>
              <a:t>d</a:t>
            </a:r>
            <a:r>
              <a:rPr lang="en-CA" sz="2800" spc="-4" dirty="0">
                <a:solidFill>
                  <a:srgbClr val="000000"/>
                </a:solidFill>
                <a:ea typeface="Times New Roman" panose="02020603050405020304" pitchFamily="18" charset="0"/>
                <a:cs typeface="Times New Roman" panose="02020603050405020304" pitchFamily="18" charset="0"/>
              </a:rPr>
              <a:t>u</a:t>
            </a:r>
            <a:r>
              <a:rPr lang="en-CA" sz="2800" dirty="0">
                <a:solidFill>
                  <a:srgbClr val="000000"/>
                </a:solidFill>
                <a:ea typeface="Times New Roman" panose="02020603050405020304" pitchFamily="18" charset="0"/>
                <a:cs typeface="Times New Roman" panose="02020603050405020304" pitchFamily="18" charset="0"/>
              </a:rPr>
              <a:t>a</a:t>
            </a:r>
            <a:r>
              <a:rPr lang="en-CA" sz="2800" spc="-4" dirty="0">
                <a:solidFill>
                  <a:srgbClr val="000000"/>
                </a:solidFill>
                <a:ea typeface="Times New Roman" panose="02020603050405020304" pitchFamily="18" charset="0"/>
                <a:cs typeface="Times New Roman" panose="02020603050405020304" pitchFamily="18" charset="0"/>
              </a:rPr>
              <a:t>l</a:t>
            </a:r>
            <a:r>
              <a:rPr lang="en-CA" sz="2800" dirty="0">
                <a:solidFill>
                  <a:srgbClr val="000000"/>
                </a:solidFill>
                <a:ea typeface="Times New Roman" panose="02020603050405020304" pitchFamily="18" charset="0"/>
                <a:cs typeface="Times New Roman" panose="02020603050405020304" pitchFamily="18" charset="0"/>
              </a:rPr>
              <a:t>s</a:t>
            </a:r>
            <a:r>
              <a:rPr lang="en-CA" sz="2800" spc="-4" dirty="0">
                <a:solidFill>
                  <a:srgbClr val="000000"/>
                </a:solidFill>
                <a:ea typeface="Times New Roman" panose="02020603050405020304" pitchFamily="18" charset="0"/>
                <a:cs typeface="Times New Roman" panose="02020603050405020304" pitchFamily="18" charset="0"/>
              </a:rPr>
              <a:t> </a:t>
            </a:r>
            <a:endParaRPr lang="en-US" sz="2800" dirty="0">
              <a:latin typeface="+mn-lt"/>
              <a:cs typeface="+mn-cs"/>
            </a:endParaRPr>
          </a:p>
        </p:txBody>
      </p:sp>
      <p:sp>
        <p:nvSpPr>
          <p:cNvPr id="13318" name="Rectangle 4"/>
          <p:cNvSpPr>
            <a:spLocks noChangeArrowheads="1"/>
          </p:cNvSpPr>
          <p:nvPr/>
        </p:nvSpPr>
        <p:spPr bwMode="auto">
          <a:xfrm>
            <a:off x="1004888" y="4214813"/>
            <a:ext cx="3940175" cy="658812"/>
          </a:xfrm>
          <a:prstGeom prst="rect">
            <a:avLst/>
          </a:prstGeom>
          <a:noFill/>
          <a:ln w="9525">
            <a:noFill/>
            <a:miter lim="800000"/>
            <a:headEnd/>
            <a:tailEnd/>
          </a:ln>
        </p:spPr>
        <p:txBody>
          <a:bodyPr wrap="none">
            <a:spAutoFit/>
          </a:bodyPr>
          <a:lstStyle/>
          <a:p>
            <a:pPr marL="390525" indent="-171450" algn="r" eaLnBrk="1" hangingPunct="1">
              <a:lnSpc>
                <a:spcPct val="147000"/>
              </a:lnSpc>
              <a:tabLst>
                <a:tab pos="390525" algn="l"/>
              </a:tabLst>
            </a:pPr>
            <a:r>
              <a:rPr lang="en-CA" altLang="en-US" sz="2800">
                <a:solidFill>
                  <a:srgbClr val="000000"/>
                </a:solidFill>
                <a:cs typeface="Times New Roman" pitchFamily="18" charset="0"/>
              </a:rPr>
              <a:t>connect through OKN</a:t>
            </a:r>
            <a:endParaRPr lang="en-US" altLang="en-US" sz="2800">
              <a:latin typeface="Calibri" pitchFamily="34" charset="0"/>
              <a:cs typeface="Times New Roman" pitchFamily="18" charset="0"/>
            </a:endParaRPr>
          </a:p>
        </p:txBody>
      </p:sp>
      <p:pic>
        <p:nvPicPr>
          <p:cNvPr id="13320" name="Picture 2" descr="https://ichemepresident.files.wordpress.com/2014/09/crowds.jpg"/>
          <p:cNvPicPr>
            <a:picLocks noChangeAspect="1" noChangeArrowheads="1"/>
          </p:cNvPicPr>
          <p:nvPr/>
        </p:nvPicPr>
        <p:blipFill>
          <a:blip r:embed="rId4" cstate="print"/>
          <a:srcRect/>
          <a:stretch>
            <a:fillRect/>
          </a:stretch>
        </p:blipFill>
        <p:spPr bwMode="auto">
          <a:xfrm>
            <a:off x="-1590675" y="-16560800"/>
            <a:ext cx="6859588" cy="4572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3906838" y="463550"/>
            <a:ext cx="3078162" cy="646113"/>
          </a:xfrm>
          <a:prstGeom prst="rect">
            <a:avLst/>
          </a:prstGeom>
          <a:noFill/>
          <a:ln w="9525">
            <a:noFill/>
            <a:miter lim="800000"/>
            <a:headEnd/>
            <a:tailEnd/>
          </a:ln>
        </p:spPr>
        <p:txBody>
          <a:bodyPr>
            <a:spAutoFit/>
          </a:bodyPr>
          <a:lstStyle/>
          <a:p>
            <a:pPr eaLnBrk="1" hangingPunct="1"/>
            <a:r>
              <a:rPr lang="en-US" altLang="en-US" sz="3600"/>
              <a:t>Halton 7</a:t>
            </a:r>
          </a:p>
        </p:txBody>
      </p:sp>
      <p:sp>
        <p:nvSpPr>
          <p:cNvPr id="19459" name="Rectangle 1"/>
          <p:cNvSpPr>
            <a:spLocks noChangeArrowheads="1"/>
          </p:cNvSpPr>
          <p:nvPr/>
        </p:nvSpPr>
        <p:spPr bwMode="auto">
          <a:xfrm>
            <a:off x="3252788" y="1137195"/>
            <a:ext cx="5891212" cy="4154984"/>
          </a:xfrm>
          <a:prstGeom prst="rect">
            <a:avLst/>
          </a:prstGeom>
          <a:noFill/>
          <a:ln>
            <a:noFill/>
          </a:ln>
          <a:extLst/>
        </p:spPr>
        <p:txBody>
          <a:bodyPr wrap="square" anchor="ctr">
            <a:spAutoFit/>
          </a:bodyPr>
          <a:lstStyle>
            <a:lvl1pPr marL="457200" indent="-457200"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eaLnBrk="1" fontAlgn="auto" hangingPunct="1">
              <a:lnSpc>
                <a:spcPct val="150000"/>
              </a:lnSpc>
              <a:spcBef>
                <a:spcPts val="0"/>
              </a:spcBef>
              <a:spcAft>
                <a:spcPts val="0"/>
              </a:spcAft>
              <a:buFont typeface="Calibri" panose="020F0502020204030204" pitchFamily="34" charset="0"/>
              <a:buAutoNum type="arabicPeriod"/>
              <a:defRPr/>
            </a:pPr>
            <a:r>
              <a:rPr lang="en-CA" altLang="ja-JP" sz="2200" dirty="0">
                <a:ea typeface="MS Mincho" panose="02020609040205080304" pitchFamily="49" charset="-128"/>
              </a:rPr>
              <a:t>Children are </a:t>
            </a:r>
            <a:r>
              <a:rPr lang="en-CA" altLang="ja-JP" sz="2200" dirty="0" smtClean="0">
                <a:ea typeface="MS Mincho" panose="02020609040205080304" pitchFamily="49" charset="-128"/>
              </a:rPr>
              <a:t>healthy.</a:t>
            </a:r>
            <a:endParaRPr lang="en-US" altLang="ja-JP" sz="2200" dirty="0"/>
          </a:p>
          <a:p>
            <a:pPr fontAlgn="auto">
              <a:lnSpc>
                <a:spcPct val="150000"/>
              </a:lnSpc>
              <a:spcBef>
                <a:spcPts val="0"/>
              </a:spcBef>
              <a:spcAft>
                <a:spcPts val="0"/>
              </a:spcAft>
              <a:buFont typeface="Calibri" panose="020F0502020204030204" pitchFamily="34" charset="0"/>
              <a:buAutoNum type="arabicPeriod"/>
              <a:defRPr/>
            </a:pPr>
            <a:r>
              <a:rPr lang="en-CA" altLang="ja-JP" sz="2200" dirty="0">
                <a:ea typeface="MS Mincho" panose="02020609040205080304" pitchFamily="49" charset="-128"/>
              </a:rPr>
              <a:t>Children are </a:t>
            </a:r>
            <a:r>
              <a:rPr lang="en-CA" altLang="ja-JP" sz="2200" dirty="0" smtClean="0">
                <a:ea typeface="MS Mincho" panose="02020609040205080304" pitchFamily="49" charset="-128"/>
              </a:rPr>
              <a:t>learning.</a:t>
            </a:r>
            <a:endParaRPr lang="en-US" altLang="ja-JP" sz="2200" dirty="0"/>
          </a:p>
          <a:p>
            <a:pPr fontAlgn="auto">
              <a:lnSpc>
                <a:spcPct val="150000"/>
              </a:lnSpc>
              <a:spcBef>
                <a:spcPts val="0"/>
              </a:spcBef>
              <a:spcAft>
                <a:spcPts val="0"/>
              </a:spcAft>
              <a:buFont typeface="Calibri" panose="020F0502020204030204" pitchFamily="34" charset="0"/>
              <a:buAutoNum type="arabicPeriod"/>
              <a:defRPr/>
            </a:pPr>
            <a:r>
              <a:rPr lang="en-CA" altLang="ja-JP" sz="2200" dirty="0">
                <a:ea typeface="MS Mincho" panose="02020609040205080304" pitchFamily="49" charset="-128"/>
              </a:rPr>
              <a:t>Children are positively </a:t>
            </a:r>
            <a:r>
              <a:rPr lang="en-CA" altLang="ja-JP" sz="2200" dirty="0" smtClean="0">
                <a:ea typeface="MS Mincho" panose="02020609040205080304" pitchFamily="49" charset="-128"/>
              </a:rPr>
              <a:t>connected.</a:t>
            </a:r>
            <a:endParaRPr lang="en-US" altLang="ja-JP" sz="2200" dirty="0"/>
          </a:p>
          <a:p>
            <a:pPr fontAlgn="auto">
              <a:lnSpc>
                <a:spcPct val="150000"/>
              </a:lnSpc>
              <a:spcBef>
                <a:spcPts val="0"/>
              </a:spcBef>
              <a:spcAft>
                <a:spcPts val="0"/>
              </a:spcAft>
              <a:buFont typeface="Calibri" panose="020F0502020204030204" pitchFamily="34" charset="0"/>
              <a:buAutoNum type="arabicPeriod"/>
              <a:defRPr/>
            </a:pPr>
            <a:r>
              <a:rPr lang="en-CA" altLang="ja-JP" sz="2200" dirty="0">
                <a:ea typeface="MS Mincho" panose="02020609040205080304" pitchFamily="49" charset="-128"/>
              </a:rPr>
              <a:t>Children are </a:t>
            </a:r>
            <a:r>
              <a:rPr lang="en-CA" altLang="ja-JP" sz="2200" dirty="0" smtClean="0">
                <a:ea typeface="MS Mincho" panose="02020609040205080304" pitchFamily="49" charset="-128"/>
              </a:rPr>
              <a:t>safe.</a:t>
            </a:r>
            <a:endParaRPr lang="en-US" altLang="ja-JP" sz="2200" dirty="0"/>
          </a:p>
          <a:p>
            <a:pPr fontAlgn="auto">
              <a:lnSpc>
                <a:spcPct val="150000"/>
              </a:lnSpc>
              <a:spcBef>
                <a:spcPts val="0"/>
              </a:spcBef>
              <a:spcAft>
                <a:spcPts val="0"/>
              </a:spcAft>
              <a:buFont typeface="Calibri" panose="020F0502020204030204" pitchFamily="34" charset="0"/>
              <a:buAutoNum type="arabicPeriod"/>
              <a:defRPr/>
            </a:pPr>
            <a:r>
              <a:rPr lang="en-CA" altLang="ja-JP" sz="2200" dirty="0">
                <a:ea typeface="MS Mincho" panose="02020609040205080304" pitchFamily="49" charset="-128"/>
              </a:rPr>
              <a:t>Families are strong and </a:t>
            </a:r>
            <a:r>
              <a:rPr lang="en-CA" altLang="ja-JP" sz="2200" dirty="0" smtClean="0">
                <a:ea typeface="MS Mincho" panose="02020609040205080304" pitchFamily="49" charset="-128"/>
              </a:rPr>
              <a:t>stable.</a:t>
            </a:r>
            <a:endParaRPr lang="en-US" altLang="ja-JP" sz="2200" dirty="0"/>
          </a:p>
          <a:p>
            <a:pPr fontAlgn="auto">
              <a:lnSpc>
                <a:spcPct val="150000"/>
              </a:lnSpc>
              <a:spcBef>
                <a:spcPts val="0"/>
              </a:spcBef>
              <a:spcAft>
                <a:spcPts val="0"/>
              </a:spcAft>
              <a:buFont typeface="Calibri" panose="020F0502020204030204" pitchFamily="34" charset="0"/>
              <a:buAutoNum type="arabicPeriod"/>
              <a:defRPr/>
            </a:pPr>
            <a:r>
              <a:rPr lang="en-CA" altLang="ja-JP" sz="2200" dirty="0">
                <a:ea typeface="MS Mincho" panose="02020609040205080304" pitchFamily="49" charset="-128"/>
              </a:rPr>
              <a:t>Schools are connected to the </a:t>
            </a:r>
            <a:r>
              <a:rPr lang="en-CA" altLang="ja-JP" sz="2200" dirty="0" smtClean="0">
                <a:ea typeface="MS Mincho" panose="02020609040205080304" pitchFamily="49" charset="-128"/>
              </a:rPr>
              <a:t>community. </a:t>
            </a:r>
            <a:endParaRPr lang="en-US" altLang="ja-JP" sz="2200" dirty="0"/>
          </a:p>
          <a:p>
            <a:pPr fontAlgn="auto">
              <a:lnSpc>
                <a:spcPct val="150000"/>
              </a:lnSpc>
              <a:spcBef>
                <a:spcPts val="0"/>
              </a:spcBef>
              <a:spcAft>
                <a:spcPts val="0"/>
              </a:spcAft>
              <a:buFont typeface="Calibri" panose="020F0502020204030204" pitchFamily="34" charset="0"/>
              <a:buAutoNum type="arabicPeriod"/>
              <a:defRPr/>
            </a:pPr>
            <a:r>
              <a:rPr lang="en-CA" altLang="ja-JP" sz="2200" dirty="0">
                <a:ea typeface="MS Mincho" panose="02020609040205080304" pitchFamily="49" charset="-128"/>
              </a:rPr>
              <a:t>Neighbourhoods are where we live, </a:t>
            </a:r>
            <a:endParaRPr lang="en-CA" altLang="ja-JP" sz="2200" dirty="0" smtClean="0">
              <a:ea typeface="MS Mincho" panose="02020609040205080304" pitchFamily="49" charset="-128"/>
            </a:endParaRPr>
          </a:p>
          <a:p>
            <a:pPr marL="0" indent="0" fontAlgn="auto">
              <a:lnSpc>
                <a:spcPct val="150000"/>
              </a:lnSpc>
              <a:spcBef>
                <a:spcPts val="0"/>
              </a:spcBef>
              <a:spcAft>
                <a:spcPts val="0"/>
              </a:spcAft>
              <a:defRPr/>
            </a:pPr>
            <a:r>
              <a:rPr lang="en-CA" altLang="ja-JP" sz="2200" dirty="0" smtClean="0">
                <a:ea typeface="MS Mincho" panose="02020609040205080304" pitchFamily="49" charset="-128"/>
              </a:rPr>
              <a:t>	work and play.</a:t>
            </a:r>
            <a:endParaRPr lang="en-CA" altLang="ja-JP" sz="2200" dirty="0"/>
          </a:p>
        </p:txBody>
      </p:sp>
      <p:pic>
        <p:nvPicPr>
          <p:cNvPr id="7173" name="Picture 1"/>
          <p:cNvPicPr>
            <a:picLocks noChangeAspect="1"/>
          </p:cNvPicPr>
          <p:nvPr/>
        </p:nvPicPr>
        <p:blipFill>
          <a:blip r:embed="rId3" cstate="print"/>
          <a:srcRect/>
          <a:stretch>
            <a:fillRect/>
          </a:stretch>
        </p:blipFill>
        <p:spPr bwMode="auto">
          <a:xfrm>
            <a:off x="-892175" y="0"/>
            <a:ext cx="3929063" cy="69500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3" cstate="print"/>
          <a:srcRect/>
          <a:stretch>
            <a:fillRect/>
          </a:stretch>
        </p:blipFill>
        <p:spPr bwMode="auto">
          <a:xfrm>
            <a:off x="2005013" y="200025"/>
            <a:ext cx="2114550" cy="1373188"/>
          </a:xfrm>
          <a:prstGeom prst="rect">
            <a:avLst/>
          </a:prstGeom>
          <a:noFill/>
          <a:ln w="9525">
            <a:noFill/>
            <a:miter lim="800000"/>
            <a:headEnd/>
            <a:tailEnd/>
          </a:ln>
        </p:spPr>
      </p:pic>
      <p:sp>
        <p:nvSpPr>
          <p:cNvPr id="2051" name="Title 6"/>
          <p:cNvSpPr>
            <a:spLocks noGrp="1"/>
          </p:cNvSpPr>
          <p:nvPr>
            <p:ph type="title"/>
          </p:nvPr>
        </p:nvSpPr>
        <p:spPr>
          <a:xfrm>
            <a:off x="273050" y="2838638"/>
            <a:ext cx="8496300" cy="652462"/>
          </a:xfrm>
        </p:spPr>
        <p:txBody>
          <a:bodyPr/>
          <a:lstStyle/>
          <a:p>
            <a:pPr algn="ctr" eaLnBrk="1" hangingPunct="1">
              <a:lnSpc>
                <a:spcPct val="114000"/>
              </a:lnSpc>
            </a:pPr>
            <a:r>
              <a:rPr lang="en-US" sz="3600" dirty="0" smtClean="0">
                <a:latin typeface="Arial" charset="0"/>
                <a:cs typeface="Arial" charset="0"/>
              </a:rPr>
              <a:t/>
            </a:r>
            <a:br>
              <a:rPr lang="en-US" sz="3600" dirty="0" smtClean="0">
                <a:latin typeface="Arial" charset="0"/>
                <a:cs typeface="Arial" charset="0"/>
              </a:rPr>
            </a:br>
            <a:r>
              <a:rPr lang="en-US" sz="3600" dirty="0" smtClean="0">
                <a:latin typeface="Arial" charset="0"/>
                <a:cs typeface="Arial" charset="0"/>
              </a:rPr>
              <a:t>Developmental Relationships and the North Oakville Project</a:t>
            </a:r>
          </a:p>
        </p:txBody>
      </p:sp>
      <p:sp>
        <p:nvSpPr>
          <p:cNvPr id="8" name="Rectangle 7"/>
          <p:cNvSpPr/>
          <p:nvPr/>
        </p:nvSpPr>
        <p:spPr>
          <a:xfrm>
            <a:off x="5873750" y="1803400"/>
            <a:ext cx="460375" cy="415925"/>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9" name="Rectangle 8"/>
          <p:cNvSpPr/>
          <p:nvPr/>
        </p:nvSpPr>
        <p:spPr>
          <a:xfrm>
            <a:off x="4286250" y="1803400"/>
            <a:ext cx="469900" cy="415925"/>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0" name="Rectangle 9"/>
          <p:cNvSpPr/>
          <p:nvPr/>
        </p:nvSpPr>
        <p:spPr>
          <a:xfrm>
            <a:off x="5338763" y="1803400"/>
            <a:ext cx="473075" cy="415925"/>
          </a:xfrm>
          <a:prstGeom prst="rect">
            <a:avLst/>
          </a:prstGeom>
          <a:solidFill>
            <a:srgbClr val="00B2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11" name="Rectangle 10"/>
          <p:cNvSpPr/>
          <p:nvPr/>
        </p:nvSpPr>
        <p:spPr>
          <a:xfrm>
            <a:off x="4816475" y="1803400"/>
            <a:ext cx="461963" cy="415925"/>
          </a:xfrm>
          <a:prstGeom prst="rect">
            <a:avLst/>
          </a:prstGeom>
          <a:solidFill>
            <a:srgbClr val="EF3E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2056" name="TextBox 11"/>
          <p:cNvSpPr txBox="1">
            <a:spLocks noChangeArrowheads="1"/>
          </p:cNvSpPr>
          <p:nvPr/>
        </p:nvSpPr>
        <p:spPr bwMode="auto">
          <a:xfrm>
            <a:off x="6396038" y="1803400"/>
            <a:ext cx="2547937" cy="415925"/>
          </a:xfrm>
          <a:prstGeom prst="rect">
            <a:avLst/>
          </a:prstGeom>
          <a:solidFill>
            <a:srgbClr val="0067B1"/>
          </a:solidFill>
          <a:ln w="9525">
            <a:noFill/>
            <a:miter lim="800000"/>
            <a:headEnd/>
            <a:tailEnd/>
          </a:ln>
        </p:spPr>
        <p:txBody>
          <a:bodyPr>
            <a:spAutoFit/>
          </a:bodyPr>
          <a:lstStyle/>
          <a:p>
            <a:r>
              <a:rPr lang="en-US" sz="2100">
                <a:solidFill>
                  <a:schemeClr val="bg1"/>
                </a:solidFill>
                <a:latin typeface="Calibri" pitchFamily="34" charset="0"/>
              </a:rPr>
              <a:t>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8533" y="4762875"/>
            <a:ext cx="3145467" cy="2095125"/>
          </a:xfrm>
          <a:prstGeom prst="rect">
            <a:avLst/>
          </a:prstGeom>
        </p:spPr>
      </p:pic>
    </p:spTree>
    <p:extLst>
      <p:ext uri="{BB962C8B-B14F-4D97-AF65-F5344CB8AC3E}">
        <p14:creationId xmlns:p14="http://schemas.microsoft.com/office/powerpoint/2010/main" val="248513384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304800"/>
            <a:ext cx="6934200" cy="6027738"/>
          </a:xfrm>
        </p:spPr>
      </p:pic>
      <p:sp>
        <p:nvSpPr>
          <p:cNvPr id="409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fld id="{6B36629B-9913-460E-A718-D37605BB4A4F}" type="slidenum">
              <a:rPr lang="en-US" altLang="en-US" sz="1000" smtClean="0">
                <a:solidFill>
                  <a:srgbClr val="006CB5"/>
                </a:solidFill>
              </a:rPr>
              <a:pPr>
                <a:spcBef>
                  <a:spcPct val="0"/>
                </a:spcBef>
                <a:buFontTx/>
                <a:buNone/>
              </a:pPr>
              <a:t>6</a:t>
            </a:fld>
            <a:endParaRPr lang="en-US" altLang="en-US" sz="1000" smtClean="0">
              <a:solidFill>
                <a:srgbClr val="006CB5"/>
              </a:solidFill>
            </a:endParaRPr>
          </a:p>
        </p:txBody>
      </p:sp>
    </p:spTree>
    <p:extLst>
      <p:ext uri="{BB962C8B-B14F-4D97-AF65-F5344CB8AC3E}">
        <p14:creationId xmlns:p14="http://schemas.microsoft.com/office/powerpoint/2010/main" val="207429607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420688" y="1812925"/>
            <a:ext cx="4221162" cy="3844129"/>
          </a:xfrm>
          <a:prstGeom prst="rect">
            <a:avLst/>
          </a:prstGeom>
          <a:noFill/>
          <a:ln w="9525">
            <a:noFill/>
            <a:miter lim="800000"/>
            <a:headEnd/>
            <a:tailEnd/>
          </a:ln>
        </p:spPr>
        <p:txBody>
          <a:bodyPr>
            <a:spAutoFit/>
          </a:bodyPr>
          <a:lstStyle/>
          <a:p>
            <a:pPr>
              <a:lnSpc>
                <a:spcPct val="115000"/>
              </a:lnSpc>
            </a:pPr>
            <a:endParaRPr lang="en-CA" sz="2400" dirty="0" smtClean="0">
              <a:latin typeface="Arial" pitchFamily="34" charset="0"/>
              <a:ea typeface="Calibri" pitchFamily="34" charset="0"/>
              <a:cs typeface="Arial" pitchFamily="34" charset="0"/>
            </a:endParaRPr>
          </a:p>
          <a:p>
            <a:pPr>
              <a:lnSpc>
                <a:spcPct val="115000"/>
              </a:lnSpc>
            </a:pPr>
            <a:r>
              <a:rPr lang="en-CA" sz="2800" dirty="0" smtClean="0">
                <a:latin typeface="Arial" pitchFamily="34" charset="0"/>
                <a:ea typeface="Calibri" pitchFamily="34" charset="0"/>
                <a:cs typeface="Arial" pitchFamily="34" charset="0"/>
              </a:rPr>
              <a:t>Express Care</a:t>
            </a:r>
          </a:p>
          <a:p>
            <a:pPr>
              <a:lnSpc>
                <a:spcPct val="115000"/>
              </a:lnSpc>
            </a:pPr>
            <a:r>
              <a:rPr lang="en-CA" sz="2800" dirty="0" smtClean="0">
                <a:latin typeface="Arial" pitchFamily="34" charset="0"/>
                <a:ea typeface="Calibri" pitchFamily="34" charset="0"/>
                <a:cs typeface="Arial" pitchFamily="34" charset="0"/>
              </a:rPr>
              <a:t>Challenge Growth</a:t>
            </a:r>
          </a:p>
          <a:p>
            <a:pPr>
              <a:lnSpc>
                <a:spcPct val="115000"/>
              </a:lnSpc>
            </a:pPr>
            <a:r>
              <a:rPr lang="en-CA" sz="2800" dirty="0" smtClean="0">
                <a:latin typeface="Arial" pitchFamily="34" charset="0"/>
                <a:ea typeface="Calibri" pitchFamily="34" charset="0"/>
                <a:cs typeface="Arial" pitchFamily="34" charset="0"/>
              </a:rPr>
              <a:t>Provide Support</a:t>
            </a:r>
          </a:p>
          <a:p>
            <a:pPr>
              <a:lnSpc>
                <a:spcPct val="115000"/>
              </a:lnSpc>
            </a:pPr>
            <a:r>
              <a:rPr lang="en-CA" sz="2800" dirty="0" smtClean="0">
                <a:latin typeface="Arial" pitchFamily="34" charset="0"/>
                <a:ea typeface="Calibri" pitchFamily="34" charset="0"/>
                <a:cs typeface="Arial" pitchFamily="34" charset="0"/>
              </a:rPr>
              <a:t>Share Power</a:t>
            </a:r>
          </a:p>
          <a:p>
            <a:pPr>
              <a:lnSpc>
                <a:spcPct val="115000"/>
              </a:lnSpc>
            </a:pPr>
            <a:r>
              <a:rPr lang="en-CA" sz="2800" dirty="0" smtClean="0">
                <a:latin typeface="Arial" pitchFamily="34" charset="0"/>
                <a:ea typeface="Calibri" pitchFamily="34" charset="0"/>
                <a:cs typeface="Arial" pitchFamily="34" charset="0"/>
              </a:rPr>
              <a:t>Expand Possibilities</a:t>
            </a:r>
          </a:p>
          <a:p>
            <a:pPr>
              <a:lnSpc>
                <a:spcPct val="115000"/>
              </a:lnSpc>
            </a:pPr>
            <a:endParaRPr lang="en-CA" sz="2400" dirty="0" smtClean="0">
              <a:latin typeface="Arial" pitchFamily="34" charset="0"/>
              <a:ea typeface="Calibri" pitchFamily="34" charset="0"/>
              <a:cs typeface="Arial" pitchFamily="34" charset="0"/>
            </a:endParaRPr>
          </a:p>
          <a:p>
            <a:pPr>
              <a:lnSpc>
                <a:spcPct val="115000"/>
              </a:lnSpc>
            </a:pPr>
            <a:endParaRPr lang="en-US" sz="2400" dirty="0">
              <a:latin typeface="Calibri" pitchFamily="34" charset="0"/>
              <a:ea typeface="Calibri" pitchFamily="34" charset="0"/>
              <a:cs typeface="Times New Roman" pitchFamily="18" charset="0"/>
            </a:endParaRPr>
          </a:p>
        </p:txBody>
      </p:sp>
      <p:sp>
        <p:nvSpPr>
          <p:cNvPr id="5123" name="TextBox 4"/>
          <p:cNvSpPr txBox="1">
            <a:spLocks noChangeArrowheads="1"/>
          </p:cNvSpPr>
          <p:nvPr/>
        </p:nvSpPr>
        <p:spPr bwMode="auto">
          <a:xfrm>
            <a:off x="198438" y="441960"/>
            <a:ext cx="4618037" cy="1077218"/>
          </a:xfrm>
          <a:prstGeom prst="rect">
            <a:avLst/>
          </a:prstGeom>
          <a:noFill/>
          <a:ln w="9525">
            <a:noFill/>
            <a:miter lim="800000"/>
            <a:headEnd/>
            <a:tailEnd/>
          </a:ln>
        </p:spPr>
        <p:txBody>
          <a:bodyPr wrap="square">
            <a:spAutoFit/>
          </a:bodyPr>
          <a:lstStyle/>
          <a:p>
            <a:r>
              <a:rPr lang="en-US" sz="3200" dirty="0">
                <a:solidFill>
                  <a:srgbClr val="0067B1"/>
                </a:solidFill>
              </a:rPr>
              <a:t>Developmental </a:t>
            </a:r>
            <a:r>
              <a:rPr lang="en-US" sz="3200" dirty="0" smtClean="0">
                <a:solidFill>
                  <a:srgbClr val="0067B1"/>
                </a:solidFill>
              </a:rPr>
              <a:t> Relationships</a:t>
            </a:r>
            <a:endParaRPr lang="en-US" sz="3200" dirty="0">
              <a:solidFill>
                <a:srgbClr val="0067B1"/>
              </a:solidFill>
            </a:endParaRPr>
          </a:p>
        </p:txBody>
      </p:sp>
      <p:sp>
        <p:nvSpPr>
          <p:cNvPr id="7" name="Rectangle 6"/>
          <p:cNvSpPr/>
          <p:nvPr/>
        </p:nvSpPr>
        <p:spPr>
          <a:xfrm>
            <a:off x="-188913" y="3232150"/>
            <a:ext cx="5449888" cy="331788"/>
          </a:xfrm>
          <a:prstGeom prst="rect">
            <a:avLst/>
          </a:prstGeom>
        </p:spPr>
        <p:txBody>
          <a:bodyPr>
            <a:spAutoFit/>
          </a:bodyPr>
          <a:lstStyle/>
          <a:p>
            <a:pPr fontAlgn="auto">
              <a:lnSpc>
                <a:spcPct val="115000"/>
              </a:lnSpc>
              <a:spcBef>
                <a:spcPts val="0"/>
              </a:spcBef>
              <a:spcAft>
                <a:spcPts val="750"/>
              </a:spcAft>
              <a:defRPr/>
            </a:pPr>
            <a:r>
              <a:rPr lang="en-CA" sz="1350" dirty="0">
                <a:latin typeface="Arial" panose="020B0604020202020204" pitchFamily="34" charset="0"/>
                <a:ea typeface="Calibri" panose="020F0502020204030204" pitchFamily="34" charset="0"/>
                <a:cs typeface="Times New Roman" panose="02020603050405020304" pitchFamily="18" charset="0"/>
              </a:rPr>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9942" name="Picture 6"/>
          <p:cNvPicPr>
            <a:picLocks noChangeAspect="1" noChangeArrowheads="1"/>
          </p:cNvPicPr>
          <p:nvPr/>
        </p:nvPicPr>
        <p:blipFill>
          <a:blip r:embed="rId3" cstate="print"/>
          <a:srcRect/>
          <a:stretch>
            <a:fillRect/>
          </a:stretch>
        </p:blipFill>
        <p:spPr bwMode="auto">
          <a:xfrm>
            <a:off x="4327789" y="0"/>
            <a:ext cx="4816211"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152400" y="152400"/>
            <a:ext cx="8839200" cy="1143000"/>
          </a:xfrm>
          <a:prstGeom prst="rect">
            <a:avLst/>
          </a:prstGeom>
          <a:noFill/>
          <a:ln w="9525">
            <a:noFill/>
            <a:miter lim="800000"/>
            <a:headEnd/>
            <a:tailEnd/>
          </a:ln>
        </p:spPr>
        <p:txBody>
          <a:bodyPr/>
          <a:lstStyle/>
          <a:p>
            <a:pPr algn="ctr"/>
            <a:r>
              <a:rPr lang="en-US" sz="3600" dirty="0">
                <a:solidFill>
                  <a:srgbClr val="0067B1"/>
                </a:solidFill>
              </a:rPr>
              <a:t>Which assets drop the most during the transition from grade 7 to 10?</a:t>
            </a:r>
          </a:p>
        </p:txBody>
      </p:sp>
      <p:graphicFrame>
        <p:nvGraphicFramePr>
          <p:cNvPr id="3" name="Diagram 2"/>
          <p:cNvGraphicFramePr/>
          <p:nvPr/>
        </p:nvGraphicFramePr>
        <p:xfrm>
          <a:off x="-762000" y="914400"/>
          <a:ext cx="10210800" cy="693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66800" y="6486525"/>
            <a:ext cx="7010400" cy="338138"/>
          </a:xfrm>
          <a:prstGeom prst="rect">
            <a:avLst/>
          </a:prstGeom>
          <a:noFill/>
        </p:spPr>
        <p:txBody>
          <a:bodyPr>
            <a:spAutoFit/>
          </a:bodyPr>
          <a:lstStyle/>
          <a:p>
            <a:pPr algn="ctr">
              <a:defRPr/>
            </a:pPr>
            <a:r>
              <a:rPr lang="en-US" sz="1600" b="1" dirty="0">
                <a:solidFill>
                  <a:schemeClr val="bg1">
                    <a:lumMod val="65000"/>
                  </a:schemeClr>
                </a:solidFill>
                <a:latin typeface="Arial" pitchFamily="34" charset="0"/>
                <a:cs typeface="Arial" pitchFamily="34" charset="0"/>
              </a:rPr>
              <a:t>Source: 2009/10 and 2012/13 </a:t>
            </a:r>
            <a:r>
              <a:rPr lang="en-US" sz="1600" b="1" dirty="0" err="1">
                <a:solidFill>
                  <a:schemeClr val="bg1">
                    <a:lumMod val="65000"/>
                  </a:schemeClr>
                </a:solidFill>
                <a:latin typeface="Arial" pitchFamily="34" charset="0"/>
                <a:cs typeface="Arial" pitchFamily="34" charset="0"/>
              </a:rPr>
              <a:t>Halton</a:t>
            </a:r>
            <a:r>
              <a:rPr lang="en-US" sz="1600" b="1" dirty="0">
                <a:solidFill>
                  <a:schemeClr val="bg1">
                    <a:lumMod val="65000"/>
                  </a:schemeClr>
                </a:solidFill>
                <a:latin typeface="Arial" pitchFamily="34" charset="0"/>
                <a:cs typeface="Arial" pitchFamily="34" charset="0"/>
              </a:rPr>
              <a:t> Youth Survey (HYS)</a:t>
            </a:r>
            <a:endParaRPr lang="en-CA" sz="1600" b="1" dirty="0">
              <a:solidFill>
                <a:schemeClr val="bg1">
                  <a:lumMod val="65000"/>
                </a:schemeClr>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600" b="1" dirty="0" smtClean="0">
                <a:solidFill>
                  <a:srgbClr val="0067B1"/>
                </a:solidFill>
                <a:latin typeface="Arial" pitchFamily="34" charset="0"/>
                <a:cs typeface="Arial" pitchFamily="34" charset="0"/>
              </a:rPr>
              <a:t>Our goal in North Oakville </a:t>
            </a:r>
            <a:r>
              <a:rPr lang="en-CA" sz="3600" dirty="0" smtClean="0">
                <a:solidFill>
                  <a:srgbClr val="0067B1"/>
                </a:solidFill>
                <a:latin typeface="Arial" pitchFamily="34" charset="0"/>
                <a:cs typeface="Arial" pitchFamily="34" charset="0"/>
              </a:rPr>
              <a:t/>
            </a:r>
            <a:br>
              <a:rPr lang="en-CA" sz="3600" dirty="0" smtClean="0">
                <a:solidFill>
                  <a:srgbClr val="0067B1"/>
                </a:solidFill>
                <a:latin typeface="Arial" pitchFamily="34" charset="0"/>
                <a:cs typeface="Arial" pitchFamily="34" charset="0"/>
              </a:rPr>
            </a:br>
            <a:endParaRPr lang="en-CA" sz="3600" dirty="0">
              <a:solidFill>
                <a:srgbClr val="0067B1"/>
              </a:solidFill>
            </a:endParaRPr>
          </a:p>
        </p:txBody>
      </p:sp>
      <p:sp>
        <p:nvSpPr>
          <p:cNvPr id="3" name="Content Placeholder 2"/>
          <p:cNvSpPr>
            <a:spLocks noGrp="1"/>
          </p:cNvSpPr>
          <p:nvPr>
            <p:ph idx="1"/>
          </p:nvPr>
        </p:nvSpPr>
        <p:spPr>
          <a:xfrm>
            <a:off x="628650" y="1825625"/>
            <a:ext cx="8210550" cy="4351338"/>
          </a:xfrm>
        </p:spPr>
        <p:txBody>
          <a:bodyPr/>
          <a:lstStyle/>
          <a:p>
            <a:pPr>
              <a:buNone/>
            </a:pPr>
            <a:r>
              <a:rPr lang="en-CA" sz="3200" dirty="0" smtClean="0">
                <a:latin typeface="Arial" pitchFamily="34" charset="0"/>
                <a:cs typeface="Arial" pitchFamily="34" charset="0"/>
              </a:rPr>
              <a:t>To increase mental well-being and decrease at-risk behaviour in youth (Gr. 7 – 10) </a:t>
            </a:r>
            <a:r>
              <a:rPr lang="en-CA" sz="3200" b="1" dirty="0" smtClean="0">
                <a:latin typeface="Arial" pitchFamily="34" charset="0"/>
                <a:cs typeface="Arial" pitchFamily="34" charset="0"/>
              </a:rPr>
              <a:t>by increasing</a:t>
            </a:r>
            <a:r>
              <a:rPr lang="en-CA" sz="3200" dirty="0" smtClean="0">
                <a:latin typeface="Arial" pitchFamily="34" charset="0"/>
                <a:cs typeface="Arial" pitchFamily="34" charset="0"/>
              </a:rPr>
              <a:t> </a:t>
            </a:r>
            <a:r>
              <a:rPr lang="en-CA" sz="3200" b="1" dirty="0" smtClean="0">
                <a:latin typeface="Arial" pitchFamily="34" charset="0"/>
                <a:cs typeface="Arial" pitchFamily="34" charset="0"/>
              </a:rPr>
              <a:t>meaningful relationship assets by 10%</a:t>
            </a:r>
            <a:r>
              <a:rPr lang="en-CA" sz="3200" dirty="0" smtClean="0">
                <a:latin typeface="Arial" pitchFamily="34" charset="0"/>
                <a:cs typeface="Arial" pitchFamily="34" charset="0"/>
              </a:rPr>
              <a:t> (approx 283 students) in their vulnerable neighborhood by June 2020.</a:t>
            </a:r>
          </a:p>
          <a:p>
            <a:pPr>
              <a:buNone/>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pPr algn="ctr">
              <a:buNone/>
            </a:pPr>
            <a:endParaRPr lang="en-CA" dirty="0" smtClean="0">
              <a:latin typeface="Arial" pitchFamily="34" charset="0"/>
              <a:cs typeface="Arial" pitchFamily="34" charset="0"/>
            </a:endParaRPr>
          </a:p>
        </p:txBody>
      </p:sp>
      <p:grpSp>
        <p:nvGrpSpPr>
          <p:cNvPr id="4" name="Group 34"/>
          <p:cNvGrpSpPr>
            <a:grpSpLocks/>
          </p:cNvGrpSpPr>
          <p:nvPr/>
        </p:nvGrpSpPr>
        <p:grpSpPr bwMode="auto">
          <a:xfrm>
            <a:off x="312738" y="6040438"/>
            <a:ext cx="8502650" cy="415925"/>
            <a:chOff x="313149" y="6041113"/>
            <a:chExt cx="8501667" cy="415498"/>
          </a:xfrm>
        </p:grpSpPr>
        <p:sp>
          <p:nvSpPr>
            <p:cNvPr id="5" name="Rectangle 4"/>
            <p:cNvSpPr/>
            <p:nvPr/>
          </p:nvSpPr>
          <p:spPr>
            <a:xfrm>
              <a:off x="1900465" y="6041113"/>
              <a:ext cx="460322" cy="415498"/>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6" name="Rectangle 5"/>
            <p:cNvSpPr/>
            <p:nvPr/>
          </p:nvSpPr>
          <p:spPr>
            <a:xfrm>
              <a:off x="313149" y="6041113"/>
              <a:ext cx="469846" cy="415498"/>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7" name="Rectangle 6"/>
            <p:cNvSpPr/>
            <p:nvPr/>
          </p:nvSpPr>
          <p:spPr>
            <a:xfrm>
              <a:off x="1365539" y="6041113"/>
              <a:ext cx="473020" cy="415498"/>
            </a:xfrm>
            <a:prstGeom prst="rect">
              <a:avLst/>
            </a:prstGeom>
            <a:solidFill>
              <a:srgbClr val="00B2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8" name="Rectangle 7"/>
            <p:cNvSpPr/>
            <p:nvPr/>
          </p:nvSpPr>
          <p:spPr>
            <a:xfrm>
              <a:off x="844900" y="6041113"/>
              <a:ext cx="460322" cy="415498"/>
            </a:xfrm>
            <a:prstGeom prst="rect">
              <a:avLst/>
            </a:prstGeom>
            <a:solidFill>
              <a:srgbClr val="EF3E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sz="1350"/>
            </a:p>
          </p:txBody>
        </p:sp>
        <p:sp>
          <p:nvSpPr>
            <p:cNvPr id="9" name="TextBox 39"/>
            <p:cNvSpPr txBox="1">
              <a:spLocks noChangeArrowheads="1"/>
            </p:cNvSpPr>
            <p:nvPr/>
          </p:nvSpPr>
          <p:spPr bwMode="auto">
            <a:xfrm>
              <a:off x="2422173" y="6041113"/>
              <a:ext cx="6392643" cy="415498"/>
            </a:xfrm>
            <a:prstGeom prst="rect">
              <a:avLst/>
            </a:prstGeom>
            <a:solidFill>
              <a:srgbClr val="0067B1"/>
            </a:solidFill>
            <a:ln w="9525">
              <a:noFill/>
              <a:miter lim="800000"/>
              <a:headEnd/>
              <a:tailEnd/>
            </a:ln>
          </p:spPr>
          <p:txBody>
            <a:bodyPr>
              <a:spAutoFit/>
            </a:bodyPr>
            <a:lstStyle/>
            <a:p>
              <a:r>
                <a:rPr lang="en-US" sz="2100">
                  <a:solidFill>
                    <a:schemeClr val="bg1"/>
                  </a:solidFill>
                  <a:latin typeface="Calibri" pitchFamily="34" charset="0"/>
                </a:rPr>
                <a:t> </a:t>
              </a:r>
            </a:p>
          </p:txBody>
        </p:sp>
      </p:gr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2496</TotalTime>
  <Words>1104</Words>
  <Application>Microsoft Office PowerPoint</Application>
  <PresentationFormat>On-screen Show (4:3)</PresentationFormat>
  <Paragraphs>183</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Arial</vt:lpstr>
      <vt:lpstr>Calibri</vt:lpstr>
      <vt:lpstr>Calibri Light</vt:lpstr>
      <vt:lpstr>MS Mincho</vt:lpstr>
      <vt:lpstr>Symbol</vt:lpstr>
      <vt:lpstr>Times New Roman</vt:lpstr>
      <vt:lpstr>Wingdings</vt:lpstr>
      <vt:lpstr>Office Theme</vt:lpstr>
      <vt:lpstr>Welcome! Youth Voices Matter in North Oakville Community Stakeholder Forum on Meeting Youth Needs</vt:lpstr>
      <vt:lpstr>PowerPoint Presentation</vt:lpstr>
      <vt:lpstr>PowerPoint Presentation</vt:lpstr>
      <vt:lpstr>PowerPoint Presentation</vt:lpstr>
      <vt:lpstr> Developmental Relationships and the North Oakville Project</vt:lpstr>
      <vt:lpstr>PowerPoint Presentation</vt:lpstr>
      <vt:lpstr>PowerPoint Presentation</vt:lpstr>
      <vt:lpstr>PowerPoint Presentation</vt:lpstr>
      <vt:lpstr>Our goal in North Oakville  </vt:lpstr>
      <vt:lpstr>Youth Voices Matter – North Oakville</vt:lpstr>
      <vt:lpstr>Youth Focus Group themes</vt:lpstr>
      <vt:lpstr>The Asset-Building Difference</vt:lpstr>
      <vt:lpstr>Filters: RELVEVANT  FEASIBILITY  QUICK WINS Question 1: How might we create even more safe and unstructured hangout space for Youth in North Oakville?</vt:lpstr>
      <vt:lpstr>Filters: RELVEVANT  FEASIBILITY  QUICK WINS Question 2: How might we build more meaningful and caring relationships with Youth in North Oakville?</vt:lpstr>
      <vt:lpstr>Filters: RELVEVANT  FEASIBILITY  QUICK WINS Question 3: How might we even better connect Youth in North Oakville to existing resources and supports?</vt:lpstr>
      <vt:lpstr>Filters: RELVEVANT  FEASIBILITY  QUICK WINS Question 4: How might we actively engage Youth even more within our own organizations?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Williams</dc:creator>
  <cp:lastModifiedBy>Siobhan Laverdiere</cp:lastModifiedBy>
  <cp:revision>219</cp:revision>
  <cp:lastPrinted>2016-02-10T15:38:48Z</cp:lastPrinted>
  <dcterms:created xsi:type="dcterms:W3CDTF">2016-02-09T14:49:30Z</dcterms:created>
  <dcterms:modified xsi:type="dcterms:W3CDTF">2017-05-24T16:38:09Z</dcterms:modified>
</cp:coreProperties>
</file>